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5">
  <p:sldMasterIdLst>
    <p:sldMasterId id="2147483792" r:id="rId1"/>
  </p:sldMasterIdLst>
  <p:sldIdLst>
    <p:sldId id="256" r:id="rId2"/>
    <p:sldId id="257" r:id="rId3"/>
    <p:sldId id="473" r:id="rId4"/>
    <p:sldId id="474" r:id="rId5"/>
    <p:sldId id="475" r:id="rId6"/>
    <p:sldId id="476" r:id="rId7"/>
    <p:sldId id="477" r:id="rId8"/>
    <p:sldId id="478" r:id="rId9"/>
    <p:sldId id="479" r:id="rId10"/>
    <p:sldId id="480" r:id="rId11"/>
    <p:sldId id="481" r:id="rId12"/>
    <p:sldId id="482" r:id="rId13"/>
    <p:sldId id="483" r:id="rId14"/>
    <p:sldId id="485" r:id="rId15"/>
    <p:sldId id="484" r:id="rId16"/>
    <p:sldId id="486" r:id="rId17"/>
    <p:sldId id="487" r:id="rId18"/>
    <p:sldId id="488" r:id="rId19"/>
    <p:sldId id="489" r:id="rId20"/>
    <p:sldId id="490" r:id="rId21"/>
    <p:sldId id="491" r:id="rId22"/>
    <p:sldId id="492" r:id="rId23"/>
    <p:sldId id="493" r:id="rId24"/>
    <p:sldId id="494" r:id="rId25"/>
    <p:sldId id="495" r:id="rId26"/>
    <p:sldId id="496" r:id="rId27"/>
    <p:sldId id="497" r:id="rId28"/>
    <p:sldId id="498" r:id="rId29"/>
    <p:sldId id="499" r:id="rId30"/>
    <p:sldId id="500" r:id="rId31"/>
    <p:sldId id="501" r:id="rId32"/>
    <p:sldId id="502" r:id="rId33"/>
    <p:sldId id="503" r:id="rId34"/>
    <p:sldId id="504" r:id="rId35"/>
    <p:sldId id="505" r:id="rId36"/>
    <p:sldId id="506" r:id="rId37"/>
    <p:sldId id="507" r:id="rId38"/>
    <p:sldId id="508" r:id="rId39"/>
    <p:sldId id="509" r:id="rId40"/>
    <p:sldId id="510" r:id="rId41"/>
    <p:sldId id="511" r:id="rId42"/>
    <p:sldId id="512" r:id="rId43"/>
    <p:sldId id="513" r:id="rId44"/>
    <p:sldId id="514" r:id="rId45"/>
    <p:sldId id="515" r:id="rId46"/>
    <p:sldId id="516" r:id="rId47"/>
    <p:sldId id="517" r:id="rId48"/>
    <p:sldId id="518" r:id="rId49"/>
    <p:sldId id="519" r:id="rId50"/>
    <p:sldId id="520" r:id="rId51"/>
    <p:sldId id="521" r:id="rId52"/>
    <p:sldId id="522" r:id="rId53"/>
    <p:sldId id="523" r:id="rId54"/>
    <p:sldId id="524" r:id="rId55"/>
    <p:sldId id="525" r:id="rId56"/>
    <p:sldId id="526" r:id="rId57"/>
    <p:sldId id="527" r:id="rId58"/>
    <p:sldId id="528" r:id="rId59"/>
    <p:sldId id="529" r:id="rId60"/>
    <p:sldId id="530" r:id="rId61"/>
    <p:sldId id="531" r:id="rId62"/>
    <p:sldId id="532" r:id="rId63"/>
    <p:sldId id="533" r:id="rId64"/>
    <p:sldId id="534" r:id="rId65"/>
    <p:sldId id="535" r:id="rId66"/>
    <p:sldId id="536" r:id="rId67"/>
    <p:sldId id="537" r:id="rId68"/>
    <p:sldId id="538" r:id="rId69"/>
    <p:sldId id="539" r:id="rId70"/>
    <p:sldId id="540" r:id="rId71"/>
    <p:sldId id="541" r:id="rId72"/>
    <p:sldId id="542" r:id="rId73"/>
    <p:sldId id="543" r:id="rId74"/>
    <p:sldId id="545" r:id="rId75"/>
    <p:sldId id="544" r:id="rId76"/>
    <p:sldId id="546" r:id="rId77"/>
    <p:sldId id="547" r:id="rId78"/>
    <p:sldId id="548"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14" d="100"/>
          <a:sy n="114" d="100"/>
        </p:scale>
        <p:origin x="477"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2018/11/19</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2018/11/19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2018/11/19</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tx1"/>
                </a:solidFill>
                <a:latin typeface="黑体" panose="02010609060101010101" pitchFamily="49" charset="-122"/>
                <a:ea typeface="黑体" panose="02010609060101010101" pitchFamily="49" charset="-122"/>
              </a:rPr>
              <a:t>极客学院 </a:t>
            </a:r>
            <a:r>
              <a:rPr lang="en-US" altLang="zh-CN" sz="2800" b="1" dirty="0" smtClean="0">
                <a:solidFill>
                  <a:schemeClr val="tx1"/>
                </a:solidFill>
                <a:latin typeface="Gungsuh" panose="02030600000101010101" pitchFamily="18" charset="-127"/>
                <a:ea typeface="Gungsuh" panose="02030600000101010101" pitchFamily="18" charset="-127"/>
              </a:rPr>
              <a:t>Jikexueyuan.com</a:t>
            </a:r>
            <a:endParaRPr lang="zh-CN" altLang="en-US" sz="2800" b="1" dirty="0" smtClean="0">
              <a:solidFill>
                <a:schemeClr val="tx1"/>
              </a:solidFill>
              <a:latin typeface="Gungsuh" panose="02030600000101010101" pitchFamily="18" charset="-127"/>
              <a:ea typeface="Gungsuh" panose="02030600000101010101" pitchFamily="18" charset="-127"/>
            </a:endParaRPr>
          </a:p>
          <a:p>
            <a:pPr algn="ctr"/>
            <a:endParaRPr lang="en-US" altLang="zh-CN" sz="2800" b="1" dirty="0" smtClean="0"/>
          </a:p>
          <a:p>
            <a:pPr algn="ctr"/>
            <a:r>
              <a:rPr lang="zh-CN" altLang="en-US" sz="2800" b="1" dirty="0" smtClean="0"/>
              <a:t>互联网</a:t>
            </a:r>
            <a:r>
              <a:rPr lang="en-US" altLang="zh-CN" sz="2800" b="1" dirty="0" smtClean="0"/>
              <a:t>+</a:t>
            </a:r>
            <a:r>
              <a:rPr lang="zh-CN" altLang="en-US" sz="2800" b="1" dirty="0" smtClean="0"/>
              <a:t>职业技能系列 </a:t>
            </a: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17401">
                <a:solidFill>
                  <a:srgbClr val="7030A0"/>
                </a:solidFill>
                <a:latin typeface="黑体" panose="02010609060101010101" pitchFamily="49" charset="-122"/>
                <a:ea typeface="黑体" panose="02010609060101010101" pitchFamily="49" charset="-122"/>
                <a:cs typeface="+mn-cs"/>
              </a:rPr>
              <a:t>3.1.2  </a:t>
            </a:r>
            <a:r>
              <a:rPr lang="zh-CN" altLang="en-US" sz="4000" dirty="0" bmk="_Toc500017401">
                <a:solidFill>
                  <a:srgbClr val="7030A0"/>
                </a:solidFill>
                <a:latin typeface="黑体" panose="02010609060101010101" pitchFamily="49" charset="-122"/>
                <a:ea typeface="黑体" panose="02010609060101010101" pitchFamily="49" charset="-122"/>
                <a:cs typeface="+mn-cs"/>
              </a:rPr>
              <a:t>在</a:t>
            </a:r>
            <a:r>
              <a:rPr lang="en-US" altLang="zh-CN" sz="4000" dirty="0" bmk="_Toc500017401">
                <a:solidFill>
                  <a:srgbClr val="7030A0"/>
                </a:solidFill>
                <a:latin typeface="黑体" panose="02010609060101010101" pitchFamily="49" charset="-122"/>
                <a:ea typeface="黑体" panose="02010609060101010101" pitchFamily="49" charset="-122"/>
                <a:cs typeface="+mn-cs"/>
              </a:rPr>
              <a:t>Python</a:t>
            </a:r>
            <a:r>
              <a:rPr lang="zh-CN" altLang="en-US" sz="4000" dirty="0" bmk="_Toc500017401">
                <a:solidFill>
                  <a:srgbClr val="7030A0"/>
                </a:solidFill>
                <a:latin typeface="黑体" panose="02010609060101010101" pitchFamily="49" charset="-122"/>
                <a:ea typeface="黑体" panose="02010609060101010101" pitchFamily="49" charset="-122"/>
                <a:cs typeface="+mn-cs"/>
              </a:rPr>
              <a:t>中使用正则表达式</a:t>
            </a:r>
            <a:endParaRPr lang="zh-CN" altLang="en-US" sz="4000" dirty="0" bmk="_Toc500017400">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825189" y="2044200"/>
            <a:ext cx="10169912" cy="32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Python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已经自带了一个功能非常强大的正则表达式模块。使用这个模块可以非常方便地通过正则表达式来从一大段文字中提取有</a:t>
            </a:r>
            <a:r>
              <a:rPr lang="zh-CN" altLang="en-US" dirty="0">
                <a:latin typeface="Times New Roman" panose="02020603050405020304" pitchFamily="18" charset="0"/>
                <a:ea typeface="方正兰亭刊宋简体"/>
                <a:cs typeface="Times New Roman" panose="02020603050405020304" pitchFamily="18" charset="0"/>
              </a:rPr>
              <a:t>规律的信息。</a:t>
            </a:r>
            <a:endParaRPr lang="en-US" altLang="zh-CN" dirty="0">
              <a:latin typeface="Times New Roman" panose="02020603050405020304" pitchFamily="18" charset="0"/>
              <a:ea typeface="方正兰亭刊宋简体"/>
              <a:cs typeface="Times New Roman" panose="02020603050405020304" pitchFamily="18" charset="0"/>
            </a:endParaRPr>
          </a:p>
          <a:p>
            <a:r>
              <a:rPr lang="en-US" altLang="zh-CN" dirty="0">
                <a:latin typeface="Times New Roman" panose="02020603050405020304" pitchFamily="18" charset="0"/>
                <a:ea typeface="方正兰亭刊宋简体"/>
                <a:cs typeface="Times New Roman" panose="02020603050405020304" pitchFamily="18" charset="0"/>
              </a:rPr>
              <a:t>     Python</a:t>
            </a:r>
            <a:r>
              <a:rPr lang="zh-CN" altLang="zh-CN" dirty="0">
                <a:latin typeface="Times New Roman" panose="02020603050405020304" pitchFamily="18" charset="0"/>
                <a:ea typeface="方正兰亭刊宋简体"/>
                <a:cs typeface="Times New Roman" panose="02020603050405020304" pitchFamily="18" charset="0"/>
              </a:rPr>
              <a:t>的正则表达式模块名字为“</a:t>
            </a:r>
            <a:r>
              <a:rPr lang="en-US" altLang="zh-CN" dirty="0">
                <a:latin typeface="Times New Roman" panose="02020603050405020304" pitchFamily="18" charset="0"/>
                <a:ea typeface="方正兰亭刊宋简体"/>
                <a:cs typeface="Times New Roman" panose="02020603050405020304" pitchFamily="18" charset="0"/>
              </a:rPr>
              <a:t>re</a:t>
            </a:r>
            <a:r>
              <a:rPr lang="zh-CN" altLang="zh-CN" dirty="0">
                <a:latin typeface="Times New Roman" panose="02020603050405020304" pitchFamily="18" charset="0"/>
                <a:ea typeface="方正兰亭刊宋简体"/>
                <a:cs typeface="Times New Roman" panose="02020603050405020304" pitchFamily="18" charset="0"/>
              </a:rPr>
              <a:t>”，也就是“</a:t>
            </a:r>
            <a:r>
              <a:rPr lang="en-US" altLang="zh-CN" dirty="0">
                <a:latin typeface="Times New Roman" panose="02020603050405020304" pitchFamily="18" charset="0"/>
                <a:ea typeface="方正兰亭刊宋简体"/>
                <a:cs typeface="Times New Roman" panose="02020603050405020304" pitchFamily="18" charset="0"/>
              </a:rPr>
              <a:t>regular expression</a:t>
            </a:r>
            <a:r>
              <a:rPr lang="zh-CN" altLang="zh-CN" dirty="0">
                <a:latin typeface="Times New Roman" panose="02020603050405020304" pitchFamily="18" charset="0"/>
                <a:ea typeface="方正兰亭刊宋简体"/>
                <a:cs typeface="Times New Roman" panose="02020603050405020304" pitchFamily="18" charset="0"/>
              </a:rPr>
              <a:t>”的首字母缩写。在</a:t>
            </a:r>
            <a:r>
              <a:rPr lang="en-US" altLang="zh-CN" dirty="0">
                <a:latin typeface="Times New Roman" panose="02020603050405020304" pitchFamily="18" charset="0"/>
                <a:ea typeface="方正兰亭刊宋简体"/>
                <a:cs typeface="Times New Roman" panose="02020603050405020304" pitchFamily="18" charset="0"/>
              </a:rPr>
              <a:t>Python</a:t>
            </a:r>
            <a:r>
              <a:rPr lang="zh-CN" altLang="zh-CN" dirty="0">
                <a:latin typeface="Times New Roman" panose="02020603050405020304" pitchFamily="18" charset="0"/>
                <a:ea typeface="方正兰亭刊宋简体"/>
                <a:cs typeface="Times New Roman" panose="02020603050405020304" pitchFamily="18" charset="0"/>
              </a:rPr>
              <a:t>中需要首先导入这个模块再进行使用。导入的语句为：</a:t>
            </a:r>
          </a:p>
          <a:p>
            <a:r>
              <a:rPr lang="zh-CN" altLang="zh-CN" dirty="0">
                <a:solidFill>
                  <a:srgbClr val="0070C0"/>
                </a:solidFill>
              </a:rPr>
              <a:t>import re</a:t>
            </a: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12144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058400" cy="4443554"/>
          </a:xfrm>
        </p:spPr>
        <p:txBody>
          <a:bodyPr>
            <a:normAutofit/>
          </a:bodyPr>
          <a:lstStyle/>
          <a:p>
            <a:r>
              <a:rPr lang="en-US" altLang="zh-CN" dirty="0">
                <a:solidFill>
                  <a:srgbClr val="C00000"/>
                </a:solidFill>
              </a:rPr>
              <a:t>1</a:t>
            </a:r>
            <a:r>
              <a:rPr lang="zh-CN" altLang="zh-CN" dirty="0">
                <a:solidFill>
                  <a:srgbClr val="C00000"/>
                </a:solidFill>
              </a:rPr>
              <a:t>．</a:t>
            </a:r>
            <a:r>
              <a:rPr lang="en-US" altLang="zh-CN" dirty="0" err="1">
                <a:solidFill>
                  <a:srgbClr val="C00000"/>
                </a:solidFill>
              </a:rPr>
              <a:t>findall</a:t>
            </a:r>
            <a:endParaRPr lang="zh-CN" altLang="zh-CN" dirty="0">
              <a:solidFill>
                <a:srgbClr val="C00000"/>
              </a:solidFill>
            </a:endParaRPr>
          </a:p>
          <a:p>
            <a:r>
              <a:rPr lang="en-US" altLang="zh-CN" dirty="0" smtClean="0"/>
              <a:t>         Python</a:t>
            </a:r>
            <a:r>
              <a:rPr lang="zh-CN" altLang="zh-CN" dirty="0"/>
              <a:t>的正则表达式模块包含一个</a:t>
            </a:r>
            <a:r>
              <a:rPr lang="en-US" altLang="zh-CN" dirty="0" err="1"/>
              <a:t>findall</a:t>
            </a:r>
            <a:r>
              <a:rPr lang="zh-CN" altLang="zh-CN" dirty="0"/>
              <a:t>方法，它能够以列表的形式返回所有满足要求的字符串。</a:t>
            </a:r>
            <a:r>
              <a:rPr lang="en-US" altLang="zh-CN" dirty="0"/>
              <a:t> </a:t>
            </a:r>
            <a:endParaRPr lang="zh-CN" altLang="zh-CN" dirty="0"/>
          </a:p>
          <a:p>
            <a:r>
              <a:rPr lang="en-US" altLang="zh-CN" dirty="0" smtClean="0"/>
              <a:t>         </a:t>
            </a:r>
            <a:r>
              <a:rPr lang="en-US" altLang="zh-CN" dirty="0" err="1" smtClean="0"/>
              <a:t>findall</a:t>
            </a:r>
            <a:r>
              <a:rPr lang="zh-CN" altLang="zh-CN" dirty="0"/>
              <a:t>的函数原型为：</a:t>
            </a:r>
          </a:p>
          <a:p>
            <a:r>
              <a:rPr lang="zh-CN" altLang="zh-CN" dirty="0">
                <a:solidFill>
                  <a:srgbClr val="0070C0"/>
                </a:solidFill>
              </a:rPr>
              <a:t>re.findall(pattern, string, flags=0)</a:t>
            </a:r>
          </a:p>
          <a:p>
            <a:r>
              <a:rPr lang="en-US" altLang="zh-CN" dirty="0" smtClean="0"/>
              <a:t>         pattern</a:t>
            </a:r>
            <a:r>
              <a:rPr lang="zh-CN" altLang="zh-CN" dirty="0"/>
              <a:t>表示正则表达式，</a:t>
            </a:r>
            <a:r>
              <a:rPr lang="en-US" altLang="zh-CN" dirty="0"/>
              <a:t>string</a:t>
            </a:r>
            <a:r>
              <a:rPr lang="zh-CN" altLang="zh-CN" dirty="0"/>
              <a:t>表示原来的字符串，</a:t>
            </a:r>
            <a:r>
              <a:rPr lang="en-US" altLang="zh-CN" dirty="0"/>
              <a:t>flags</a:t>
            </a:r>
            <a:r>
              <a:rPr lang="zh-CN" altLang="zh-CN" dirty="0"/>
              <a:t>表示一些特殊功能的标志。</a:t>
            </a:r>
            <a:r>
              <a:rPr lang="en-US" altLang="zh-CN" dirty="0"/>
              <a:t> </a:t>
            </a:r>
            <a:endParaRPr lang="zh-CN" altLang="zh-CN" dirty="0"/>
          </a:p>
          <a:p>
            <a:endParaRPr lang="zh-CN" altLang="en-US" dirty="0"/>
          </a:p>
        </p:txBody>
      </p:sp>
    </p:spTree>
    <p:extLst>
      <p:ext uri="{BB962C8B-B14F-4D97-AF65-F5344CB8AC3E}">
        <p14:creationId xmlns:p14="http://schemas.microsoft.com/office/powerpoint/2010/main" val="3574363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en-US" altLang="zh-CN" dirty="0" err="1" smtClean="0"/>
              <a:t>findall</a:t>
            </a:r>
            <a:r>
              <a:rPr lang="zh-CN" altLang="zh-CN" dirty="0"/>
              <a:t>的结果是一个列表，包含了所有的匹配到的结果。如果没有匹配到结果，就会返回空列表，如图</a:t>
            </a:r>
            <a:r>
              <a:rPr lang="en-US" altLang="zh-CN" dirty="0"/>
              <a:t>3-1</a:t>
            </a:r>
            <a:r>
              <a:rPr lang="zh-CN" altLang="zh-CN" dirty="0"/>
              <a:t>所示。</a:t>
            </a:r>
          </a:p>
          <a:p>
            <a:endParaRPr lang="zh-CN" altLang="en-US" dirty="0"/>
          </a:p>
        </p:txBody>
      </p:sp>
      <p:pic>
        <p:nvPicPr>
          <p:cNvPr id="4098" name="Imag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872" y="2725659"/>
            <a:ext cx="7214014" cy="305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97848" y="5879525"/>
            <a:ext cx="2643672"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3-1  </a:t>
            </a:r>
            <a:r>
              <a:rPr lang="en-US" altLang="zh-CN" b="1" kern="100" dirty="0" err="1">
                <a:latin typeface="Times New Roman" panose="02020603050405020304" pitchFamily="18" charset="0"/>
                <a:ea typeface="方正书宋简体"/>
              </a:rPr>
              <a:t>findall</a:t>
            </a:r>
            <a:r>
              <a:rPr lang="zh-CN" altLang="zh-CN" b="1" kern="100" dirty="0">
                <a:latin typeface="宋体" panose="02010600030101010101" pitchFamily="2" charset="-122"/>
                <a:ea typeface="方正书宋简体"/>
                <a:cs typeface="宋体" panose="02010600030101010101" pitchFamily="2" charset="-122"/>
              </a:rPr>
              <a:t>返回的内容</a:t>
            </a:r>
            <a:endParaRPr lang="zh-CN" altLang="en-US" b="1" dirty="0"/>
          </a:p>
        </p:txBody>
      </p:sp>
    </p:spTree>
    <p:extLst>
      <p:ext uri="{BB962C8B-B14F-4D97-AF65-F5344CB8AC3E}">
        <p14:creationId xmlns:p14="http://schemas.microsoft.com/office/powerpoint/2010/main" val="1995353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当</a:t>
            </a:r>
            <a:r>
              <a:rPr lang="zh-CN" altLang="zh-CN" dirty="0"/>
              <a:t>需要提取某些内容的时候，使用小括号将这些内容括起来，这样才不会得到不相干的信息。如果包含多个“</a:t>
            </a:r>
            <a:r>
              <a:rPr lang="en-US" altLang="zh-CN" dirty="0"/>
              <a:t>(.*?)</a:t>
            </a:r>
            <a:r>
              <a:rPr lang="zh-CN" altLang="zh-CN" dirty="0"/>
              <a:t>”怎么返回呢？如图</a:t>
            </a:r>
            <a:r>
              <a:rPr lang="en-US" altLang="zh-CN" dirty="0"/>
              <a:t>3-2</a:t>
            </a:r>
            <a:r>
              <a:rPr lang="zh-CN" altLang="zh-CN" dirty="0"/>
              <a:t>所示，返回的仍然是一个列表，但是列表里面的元素变为了元组，元组里面的第</a:t>
            </a:r>
            <a:r>
              <a:rPr lang="en-US" altLang="zh-CN" dirty="0"/>
              <a:t>1</a:t>
            </a:r>
            <a:r>
              <a:rPr lang="zh-CN" altLang="zh-CN" dirty="0"/>
              <a:t>个元素是账号，第</a:t>
            </a:r>
            <a:r>
              <a:rPr lang="en-US" altLang="zh-CN" dirty="0"/>
              <a:t>2</a:t>
            </a:r>
            <a:r>
              <a:rPr lang="zh-CN" altLang="zh-CN" dirty="0"/>
              <a:t>个元素为密码。</a:t>
            </a:r>
          </a:p>
          <a:p>
            <a:endParaRPr lang="zh-CN" altLang="en-US" dirty="0"/>
          </a:p>
        </p:txBody>
      </p:sp>
      <p:pic>
        <p:nvPicPr>
          <p:cNvPr id="5122" name="Imag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162" y="3868565"/>
            <a:ext cx="7054636" cy="200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60475" y="5958870"/>
            <a:ext cx="453201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3-2  </a:t>
            </a:r>
            <a:r>
              <a:rPr lang="zh-CN" altLang="zh-CN" b="1" kern="100" dirty="0">
                <a:latin typeface="Times New Roman" panose="02020603050405020304" pitchFamily="18" charset="0"/>
                <a:ea typeface="方正书宋简体"/>
                <a:cs typeface="Times New Roman" panose="02020603050405020304" pitchFamily="18" charset="0"/>
              </a:rPr>
              <a:t>多个括号内的内容会以元组形式返回</a:t>
            </a:r>
            <a:endParaRPr lang="zh-CN" altLang="en-US" b="1" dirty="0"/>
          </a:p>
        </p:txBody>
      </p:sp>
    </p:spTree>
    <p:extLst>
      <p:ext uri="{BB962C8B-B14F-4D97-AF65-F5344CB8AC3E}">
        <p14:creationId xmlns:p14="http://schemas.microsoft.com/office/powerpoint/2010/main" val="2432748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请</a:t>
            </a:r>
            <a:r>
              <a:rPr lang="zh-CN" altLang="zh-CN" dirty="0"/>
              <a:t>注意代码中的冒号和逗号，图</a:t>
            </a:r>
            <a:r>
              <a:rPr lang="en-US" altLang="zh-CN" dirty="0"/>
              <a:t>3-1</a:t>
            </a:r>
            <a:r>
              <a:rPr lang="zh-CN" altLang="zh-CN" dirty="0"/>
              <a:t>代码中为中文冒号和中文逗号；图</a:t>
            </a:r>
            <a:r>
              <a:rPr lang="en-US" altLang="zh-CN" dirty="0"/>
              <a:t>3-2</a:t>
            </a:r>
            <a:r>
              <a:rPr lang="zh-CN" altLang="zh-CN" dirty="0"/>
              <a:t>代码中为英文冒号和英文逗号。在实际使用正则表达式的过程中，中英文标点符号混淆常常会导致各种问题。特别是冒号、逗号和引号，虽然中英文看起来非常相似，但实际上中文冒号和英文冒号是不一样的，中文逗号和英文逗号也是不一样的</a:t>
            </a:r>
            <a:r>
              <a:rPr lang="zh-CN" altLang="zh-CN" dirty="0" smtClean="0"/>
              <a:t>。</a:t>
            </a:r>
            <a:endParaRPr lang="en-US" altLang="zh-CN" dirty="0" smtClean="0"/>
          </a:p>
          <a:p>
            <a:r>
              <a:rPr lang="en-US" altLang="zh-CN" dirty="0"/>
              <a:t> </a:t>
            </a:r>
            <a:r>
              <a:rPr lang="en-US" altLang="zh-CN" dirty="0" smtClean="0"/>
              <a:t>        </a:t>
            </a:r>
            <a:r>
              <a:rPr lang="zh-CN" altLang="zh-CN" dirty="0" smtClean="0"/>
              <a:t>在</a:t>
            </a:r>
            <a:r>
              <a:rPr lang="zh-CN" altLang="zh-CN" dirty="0"/>
              <a:t>某些字体里面，这种差异甚至无法察觉，因此在涉及正则表达式中的标点符号时，最好直接复制粘贴，而不要手动输入。 </a:t>
            </a:r>
          </a:p>
          <a:p>
            <a:endParaRPr lang="zh-CN" altLang="en-US" dirty="0"/>
          </a:p>
        </p:txBody>
      </p:sp>
    </p:spTree>
    <p:extLst>
      <p:ext uri="{BB962C8B-B14F-4D97-AF65-F5344CB8AC3E}">
        <p14:creationId xmlns:p14="http://schemas.microsoft.com/office/powerpoint/2010/main" val="187660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函数</a:t>
            </a:r>
            <a:r>
              <a:rPr lang="zh-CN" altLang="zh-CN" dirty="0"/>
              <a:t>原型中有一个</a:t>
            </a:r>
            <a:r>
              <a:rPr lang="en-US" altLang="zh-CN" dirty="0"/>
              <a:t>flags</a:t>
            </a:r>
            <a:r>
              <a:rPr lang="zh-CN" altLang="zh-CN" dirty="0"/>
              <a:t>参数。这个参数是可以省略的。当不省略的时候，具有一些辅助功能，例如忽略大小写、忽略换行符等。这里以忽略换行符为例来进行说明，如图</a:t>
            </a:r>
            <a:r>
              <a:rPr lang="en-US" altLang="zh-CN" dirty="0"/>
              <a:t>3-3</a:t>
            </a:r>
            <a:r>
              <a:rPr lang="zh-CN" altLang="zh-CN" dirty="0"/>
              <a:t>所示。</a:t>
            </a:r>
          </a:p>
          <a:p>
            <a:endParaRPr lang="zh-CN" altLang="en-US" dirty="0"/>
          </a:p>
        </p:txBody>
      </p:sp>
      <p:pic>
        <p:nvPicPr>
          <p:cNvPr id="6146" name="Imag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281" y="3113261"/>
            <a:ext cx="5258612" cy="275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14363" y="5923096"/>
            <a:ext cx="4224233" cy="369332"/>
          </a:xfrm>
          <a:prstGeom prst="rect">
            <a:avLst/>
          </a:prstGeom>
        </p:spPr>
        <p:txBody>
          <a:bodyPr wrap="none">
            <a:spAutoFit/>
          </a:bodyPr>
          <a:lstStyle/>
          <a:p>
            <a:pPr algn="ctr">
              <a:spcAft>
                <a:spcPts val="600"/>
              </a:spcAft>
            </a:pPr>
            <a:r>
              <a:rPr lang="zh-CN" altLang="zh-CN" b="1" kern="1000" dirty="0">
                <a:latin typeface="宋体" panose="02010600030101010101" pitchFamily="2" charset="-122"/>
                <a:cs typeface="宋体" panose="02010600030101010101" pitchFamily="2" charset="-122"/>
              </a:rPr>
              <a:t>图</a:t>
            </a:r>
            <a:r>
              <a:rPr lang="en-US" altLang="zh-CN" b="1" kern="1000" dirty="0">
                <a:latin typeface="方正兰亭黑简体"/>
                <a:cs typeface="Times New Roman" panose="02020603050405020304" pitchFamily="18" charset="0"/>
              </a:rPr>
              <a:t>3-3  </a:t>
            </a:r>
            <a:r>
              <a:rPr lang="zh-CN" altLang="zh-CN" b="1" kern="1000" dirty="0">
                <a:latin typeface="宋体" panose="02010600030101010101" pitchFamily="2" charset="-122"/>
                <a:cs typeface="宋体" panose="02010600030101010101" pitchFamily="2" charset="-122"/>
              </a:rPr>
              <a:t>使用</a:t>
            </a:r>
            <a:r>
              <a:rPr lang="en-US" altLang="zh-CN" b="1" kern="1000" dirty="0" err="1">
                <a:latin typeface="方正兰亭黑简体"/>
                <a:cs typeface="Times New Roman" panose="02020603050405020304" pitchFamily="18" charset="0"/>
              </a:rPr>
              <a:t>re.S</a:t>
            </a:r>
            <a:r>
              <a:rPr lang="zh-CN" altLang="zh-CN" b="1" kern="1000" dirty="0">
                <a:latin typeface="宋体" panose="02010600030101010101" pitchFamily="2" charset="-122"/>
                <a:cs typeface="宋体" panose="02010600030101010101" pitchFamily="2" charset="-122"/>
              </a:rPr>
              <a:t>作为</a:t>
            </a:r>
            <a:r>
              <a:rPr lang="en-US" altLang="zh-CN" b="1" kern="1000" dirty="0">
                <a:latin typeface="方正兰亭黑简体"/>
                <a:cs typeface="Times New Roman" panose="02020603050405020304" pitchFamily="18" charset="0"/>
              </a:rPr>
              <a:t>flag</a:t>
            </a:r>
            <a:r>
              <a:rPr lang="zh-CN" altLang="zh-CN" b="1" kern="1000" dirty="0">
                <a:latin typeface="宋体" panose="02010600030101010101" pitchFamily="2" charset="-122"/>
                <a:cs typeface="宋体" panose="02010600030101010101" pitchFamily="2" charset="-122"/>
              </a:rPr>
              <a:t>来忽略换行符</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2849446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爬虫的开发过程中非常容易出现这样的情况，要匹配的内容存在换行符“</a:t>
            </a:r>
            <a:r>
              <a:rPr lang="en-US" altLang="zh-CN" dirty="0"/>
              <a:t>\n</a:t>
            </a:r>
            <a:r>
              <a:rPr lang="zh-CN" altLang="zh-CN" dirty="0"/>
              <a:t>”。要忽略换行符，就需要使用到“</a:t>
            </a:r>
            <a:r>
              <a:rPr lang="en-US" altLang="zh-CN" dirty="0" err="1"/>
              <a:t>re.S</a:t>
            </a:r>
            <a:r>
              <a:rPr lang="zh-CN" altLang="zh-CN" dirty="0"/>
              <a:t>”这个</a:t>
            </a:r>
            <a:r>
              <a:rPr lang="en-US" altLang="zh-CN" dirty="0"/>
              <a:t>flag</a:t>
            </a:r>
            <a:r>
              <a:rPr lang="zh-CN" altLang="zh-CN" dirty="0"/>
              <a:t>。虽然说匹配到的结果中出现了“</a:t>
            </a:r>
            <a:r>
              <a:rPr lang="en-US" altLang="zh-CN" dirty="0"/>
              <a:t>\n</a:t>
            </a:r>
            <a:r>
              <a:rPr lang="zh-CN" altLang="zh-CN" dirty="0"/>
              <a:t>”这个符号，不过总比什么都得不到强。内容里面的换行符在后期清洗数据的时候把它替换掉即可。</a:t>
            </a:r>
          </a:p>
          <a:p>
            <a:endParaRPr lang="zh-CN" altLang="en-US" dirty="0"/>
          </a:p>
        </p:txBody>
      </p:sp>
      <p:pic>
        <p:nvPicPr>
          <p:cNvPr id="4" name="Picture 2" descr="C:\Program Files\Microsoft Office\MEDIA\CAGCAT10\j01995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8702" y="4291196"/>
            <a:ext cx="1670609" cy="1794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270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2</a:t>
            </a:r>
            <a:r>
              <a:rPr lang="zh-CN" altLang="zh-CN" dirty="0">
                <a:solidFill>
                  <a:srgbClr val="C00000"/>
                </a:solidFill>
              </a:rPr>
              <a:t>．</a:t>
            </a:r>
            <a:r>
              <a:rPr lang="en-US" altLang="zh-CN" dirty="0">
                <a:solidFill>
                  <a:srgbClr val="C00000"/>
                </a:solidFill>
              </a:rPr>
              <a:t>search</a:t>
            </a:r>
            <a:endParaRPr lang="zh-CN" altLang="zh-CN" dirty="0">
              <a:solidFill>
                <a:srgbClr val="C00000"/>
              </a:solidFill>
            </a:endParaRPr>
          </a:p>
          <a:p>
            <a:r>
              <a:rPr lang="en-US" altLang="zh-CN" dirty="0" smtClean="0"/>
              <a:t>        search</a:t>
            </a:r>
            <a:r>
              <a:rPr lang="en-US" altLang="zh-CN" dirty="0"/>
              <a:t>()</a:t>
            </a:r>
            <a:r>
              <a:rPr lang="zh-CN" altLang="zh-CN" dirty="0"/>
              <a:t>的用法和</a:t>
            </a:r>
            <a:r>
              <a:rPr lang="en-US" altLang="zh-CN" dirty="0" err="1"/>
              <a:t>findall</a:t>
            </a:r>
            <a:r>
              <a:rPr lang="en-US" altLang="zh-CN" dirty="0"/>
              <a:t>()</a:t>
            </a:r>
            <a:r>
              <a:rPr lang="zh-CN" altLang="zh-CN" dirty="0"/>
              <a:t>的用法一样，但是</a:t>
            </a:r>
            <a:r>
              <a:rPr lang="en-US" altLang="zh-CN" dirty="0"/>
              <a:t>search()</a:t>
            </a:r>
            <a:r>
              <a:rPr lang="zh-CN" altLang="zh-CN" dirty="0"/>
              <a:t>只会返回第</a:t>
            </a:r>
            <a:r>
              <a:rPr lang="en-US" altLang="zh-CN" dirty="0"/>
              <a:t>1</a:t>
            </a:r>
            <a:r>
              <a:rPr lang="zh-CN" altLang="zh-CN" dirty="0"/>
              <a:t>个满足要求的字符串。一旦找到符合要求的内容，它就会停止查找。对于从超级大的文本里面只找第</a:t>
            </a:r>
            <a:r>
              <a:rPr lang="en-US" altLang="zh-CN" dirty="0"/>
              <a:t>1</a:t>
            </a:r>
            <a:r>
              <a:rPr lang="zh-CN" altLang="zh-CN" dirty="0"/>
              <a:t>个数据特别有用，可以大大提高程序的运行效率。</a:t>
            </a:r>
            <a:r>
              <a:rPr lang="en-US" altLang="zh-CN" dirty="0"/>
              <a:t> </a:t>
            </a:r>
            <a:endParaRPr lang="zh-CN" altLang="zh-CN" dirty="0"/>
          </a:p>
          <a:p>
            <a:r>
              <a:rPr lang="en-US" altLang="zh-CN" dirty="0" smtClean="0"/>
              <a:t>        search</a:t>
            </a:r>
            <a:r>
              <a:rPr lang="en-US" altLang="zh-CN" dirty="0"/>
              <a:t>()</a:t>
            </a:r>
            <a:r>
              <a:rPr lang="zh-CN" altLang="zh-CN" dirty="0"/>
              <a:t>的函数原型为：</a:t>
            </a:r>
          </a:p>
          <a:p>
            <a:r>
              <a:rPr lang="zh-CN" altLang="zh-CN" dirty="0">
                <a:solidFill>
                  <a:srgbClr val="0070C0"/>
                </a:solidFill>
              </a:rPr>
              <a:t>re.search(pattern, string, flags=0</a:t>
            </a:r>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2702431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对于</a:t>
            </a:r>
            <a:r>
              <a:rPr lang="zh-CN" altLang="zh-CN" dirty="0"/>
              <a:t>结果，如果匹配成功，则是一个正则表达式的对象；如果没有匹配到任何数据，就是</a:t>
            </a:r>
            <a:r>
              <a:rPr lang="en-US" altLang="zh-CN" dirty="0"/>
              <a:t>None</a:t>
            </a:r>
            <a:r>
              <a:rPr lang="zh-CN" altLang="zh-CN" dirty="0" smtClean="0"/>
              <a:t>。</a:t>
            </a:r>
            <a:endParaRPr lang="en-US" altLang="zh-CN" dirty="0" smtClean="0"/>
          </a:p>
          <a:p>
            <a:r>
              <a:rPr lang="en-US" altLang="zh-CN" dirty="0"/>
              <a:t> </a:t>
            </a:r>
            <a:r>
              <a:rPr lang="en-US" altLang="zh-CN" dirty="0" smtClean="0"/>
              <a:t>        </a:t>
            </a:r>
            <a:r>
              <a:rPr lang="zh-CN" altLang="zh-CN" dirty="0" smtClean="0"/>
              <a:t>如果</a:t>
            </a:r>
            <a:r>
              <a:rPr lang="zh-CN" altLang="zh-CN" dirty="0"/>
              <a:t>需要得到匹配到的结果，则需要通过</a:t>
            </a:r>
            <a:r>
              <a:rPr lang="en-US" altLang="zh-CN" dirty="0"/>
              <a:t>.group()</a:t>
            </a:r>
            <a:r>
              <a:rPr lang="zh-CN" altLang="zh-CN" dirty="0"/>
              <a:t>这个方法来获取里面的值，如图</a:t>
            </a:r>
            <a:r>
              <a:rPr lang="en-US" altLang="zh-CN" dirty="0"/>
              <a:t>3-4</a:t>
            </a:r>
            <a:r>
              <a:rPr lang="zh-CN" altLang="zh-CN" dirty="0"/>
              <a:t>所示。</a:t>
            </a:r>
          </a:p>
          <a:p>
            <a:endParaRPr lang="zh-CN" altLang="en-US" dirty="0"/>
          </a:p>
          <a:p>
            <a:endParaRPr lang="zh-CN" altLang="en-US" dirty="0"/>
          </a:p>
        </p:txBody>
      </p:sp>
      <p:pic>
        <p:nvPicPr>
          <p:cNvPr id="7170" name="Imag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667" y="3591940"/>
            <a:ext cx="4689900" cy="227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75140" y="5913698"/>
            <a:ext cx="5217775"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3-4  </a:t>
            </a:r>
            <a:r>
              <a:rPr lang="zh-CN" altLang="zh-CN" b="1" kern="100" dirty="0">
                <a:latin typeface="宋体" panose="02010600030101010101" pitchFamily="2" charset="-122"/>
                <a:ea typeface="方正书宋简体"/>
                <a:cs typeface="宋体" panose="02010600030101010101" pitchFamily="2" charset="-122"/>
              </a:rPr>
              <a:t>使用</a:t>
            </a:r>
            <a:r>
              <a:rPr lang="en-US" altLang="zh-CN" b="1" kern="100" dirty="0">
                <a:latin typeface="Times New Roman" panose="02020603050405020304" pitchFamily="18" charset="0"/>
                <a:ea typeface="方正书宋简体"/>
              </a:rPr>
              <a:t>.group()</a:t>
            </a:r>
            <a:r>
              <a:rPr lang="zh-CN" altLang="zh-CN" b="1" kern="100" dirty="0">
                <a:latin typeface="宋体" panose="02010600030101010101" pitchFamily="2" charset="-122"/>
                <a:ea typeface="方正书宋简体"/>
                <a:cs typeface="宋体" panose="02010600030101010101" pitchFamily="2" charset="-122"/>
              </a:rPr>
              <a:t>来获取</a:t>
            </a:r>
            <a:r>
              <a:rPr lang="en-US" altLang="zh-CN" b="1" kern="100" dirty="0">
                <a:latin typeface="Times New Roman" panose="02020603050405020304" pitchFamily="18" charset="0"/>
                <a:ea typeface="方正书宋简体"/>
              </a:rPr>
              <a:t>search()</a:t>
            </a:r>
            <a:r>
              <a:rPr lang="zh-CN" altLang="zh-CN" b="1" kern="100" dirty="0">
                <a:latin typeface="宋体" panose="02010600030101010101" pitchFamily="2" charset="-122"/>
                <a:ea typeface="方正书宋简体"/>
                <a:cs typeface="宋体" panose="02010600030101010101" pitchFamily="2" charset="-122"/>
              </a:rPr>
              <a:t>方法找到的结果</a:t>
            </a:r>
            <a:endParaRPr lang="zh-CN" altLang="en-US" b="1" dirty="0"/>
          </a:p>
        </p:txBody>
      </p:sp>
    </p:spTree>
    <p:extLst>
      <p:ext uri="{BB962C8B-B14F-4D97-AF65-F5344CB8AC3E}">
        <p14:creationId xmlns:p14="http://schemas.microsoft.com/office/powerpoint/2010/main" val="2118321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只有</a:t>
            </a:r>
            <a:r>
              <a:rPr lang="zh-CN" altLang="zh-CN" dirty="0"/>
              <a:t>在</a:t>
            </a:r>
            <a:r>
              <a:rPr lang="en-US" altLang="zh-CN" dirty="0"/>
              <a:t>.group()</a:t>
            </a:r>
            <a:r>
              <a:rPr lang="zh-CN" altLang="zh-CN" dirty="0"/>
              <a:t>里面的参数为</a:t>
            </a:r>
            <a:r>
              <a:rPr lang="en-US" altLang="zh-CN" dirty="0"/>
              <a:t>1</a:t>
            </a:r>
            <a:r>
              <a:rPr lang="zh-CN" altLang="zh-CN" dirty="0"/>
              <a:t>的时候，才会把正则表达式里面的括号中的结果打印出来。 </a:t>
            </a:r>
          </a:p>
          <a:p>
            <a:r>
              <a:rPr lang="en-US" altLang="zh-CN" dirty="0" smtClean="0"/>
              <a:t>        .</a:t>
            </a:r>
            <a:r>
              <a:rPr lang="en-US" altLang="zh-CN" dirty="0"/>
              <a:t>group()</a:t>
            </a:r>
            <a:r>
              <a:rPr lang="zh-CN" altLang="zh-CN" dirty="0"/>
              <a:t>的参数最大不能超过正则表达式里面括号的个数。参数为</a:t>
            </a:r>
            <a:r>
              <a:rPr lang="en-US" altLang="zh-CN" dirty="0"/>
              <a:t>1</a:t>
            </a:r>
            <a:r>
              <a:rPr lang="zh-CN" altLang="zh-CN" dirty="0"/>
              <a:t>表示读取第</a:t>
            </a:r>
            <a:r>
              <a:rPr lang="en-US" altLang="zh-CN" dirty="0"/>
              <a:t>1</a:t>
            </a:r>
            <a:r>
              <a:rPr lang="zh-CN" altLang="zh-CN" dirty="0"/>
              <a:t>个括号中的内容，参数为</a:t>
            </a:r>
            <a:r>
              <a:rPr lang="en-US" altLang="zh-CN" dirty="0"/>
              <a:t>2</a:t>
            </a:r>
            <a:r>
              <a:rPr lang="zh-CN" altLang="zh-CN" dirty="0"/>
              <a:t>表示读取第</a:t>
            </a:r>
            <a:r>
              <a:rPr lang="en-US" altLang="zh-CN" dirty="0"/>
              <a:t>2</a:t>
            </a:r>
            <a:r>
              <a:rPr lang="zh-CN" altLang="zh-CN" dirty="0"/>
              <a:t>个括号中的内容，以此类推，如图</a:t>
            </a:r>
            <a:r>
              <a:rPr lang="en-US" altLang="zh-CN" dirty="0"/>
              <a:t>3-5</a:t>
            </a:r>
            <a:r>
              <a:rPr lang="zh-CN" altLang="zh-CN" dirty="0"/>
              <a:t>所示。</a:t>
            </a:r>
            <a:r>
              <a:rPr lang="en-US" altLang="zh-CN" dirty="0"/>
              <a:t> </a:t>
            </a:r>
            <a:endParaRPr lang="zh-CN" altLang="zh-CN" dirty="0"/>
          </a:p>
          <a:p>
            <a:endParaRPr lang="zh-CN" altLang="en-US" dirty="0"/>
          </a:p>
        </p:txBody>
      </p:sp>
      <p:pic>
        <p:nvPicPr>
          <p:cNvPr id="4" name="Picture 2" descr="C:\Program Files\Microsoft Office\MEDIA\CAGCAT10\j02513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4649392"/>
            <a:ext cx="1626458" cy="13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346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3</a:t>
            </a:r>
            <a:r>
              <a:rPr lang="zh-CN" altLang="en-US" dirty="0" smtClean="0"/>
              <a:t>章  </a:t>
            </a:r>
            <a:r>
              <a:rPr lang="zh-CN" altLang="zh-CN" dirty="0" smtClean="0"/>
              <a:t>正则表达式</a:t>
            </a:r>
            <a:r>
              <a:rPr lang="zh-CN" altLang="zh-CN" dirty="0"/>
              <a:t>与文件操作</a:t>
            </a:r>
            <a:endParaRPr lang="zh-CN" altLang="en-US" dirty="0"/>
          </a:p>
        </p:txBody>
      </p:sp>
      <p:sp>
        <p:nvSpPr>
          <p:cNvPr id="3" name="内容占位符 2"/>
          <p:cNvSpPr>
            <a:spLocks noGrp="1"/>
          </p:cNvSpPr>
          <p:nvPr>
            <p:ph idx="1"/>
          </p:nvPr>
        </p:nvSpPr>
        <p:spPr>
          <a:xfrm>
            <a:off x="1097279" y="1845734"/>
            <a:ext cx="10239077" cy="4023360"/>
          </a:xfrm>
        </p:spPr>
        <p:txBody>
          <a:bodyPr>
            <a:normAutofit/>
          </a:bodyPr>
          <a:lstStyle/>
          <a:p>
            <a:r>
              <a:rPr lang="en-US" altLang="zh-CN" dirty="0" smtClean="0"/>
              <a:t>         </a:t>
            </a:r>
            <a:r>
              <a:rPr lang="zh-CN" altLang="zh-CN" dirty="0" smtClean="0"/>
              <a:t>在爬虫的开发中，需要把有用的信息从一大段文本中提取出来。正则表达式是提取信息的方法之一。</a:t>
            </a:r>
            <a:endParaRPr lang="en-US" altLang="zh-CN" dirty="0" smtClean="0"/>
          </a:p>
          <a:p>
            <a:r>
              <a:rPr lang="en-US" altLang="zh-CN" dirty="0"/>
              <a:t> </a:t>
            </a:r>
            <a:r>
              <a:rPr lang="en-US" altLang="zh-CN" dirty="0" smtClean="0"/>
              <a:t>        </a:t>
            </a:r>
            <a:r>
              <a:rPr lang="zh-CN" altLang="zh-CN" dirty="0" smtClean="0"/>
              <a:t>正则表达式虽然不是最简单的也不是最高效的数据提取方法，但它是最直接的。而且在某些情况下，只有使用正则表达式才能达到目的。学好正则表达式，是开发爬虫的第一步。</a:t>
            </a:r>
            <a:endParaRPr lang="zh-CN" altLang="zh-CN" dirty="0"/>
          </a:p>
        </p:txBody>
      </p:sp>
      <p:pic>
        <p:nvPicPr>
          <p:cNvPr id="4"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120" y="4333579"/>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Imag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772" y="2009724"/>
            <a:ext cx="8667762" cy="372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13319" y="5731056"/>
            <a:ext cx="2799805"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3-5  .group()</a:t>
            </a:r>
            <a:r>
              <a:rPr lang="zh-CN" altLang="zh-CN" b="1" kern="100" dirty="0">
                <a:latin typeface="宋体" panose="02010600030101010101" pitchFamily="2" charset="-122"/>
                <a:ea typeface="方正书宋简体"/>
                <a:cs typeface="宋体" panose="02010600030101010101" pitchFamily="2" charset="-122"/>
              </a:rPr>
              <a:t>的参数意义</a:t>
            </a:r>
            <a:endParaRPr lang="zh-CN" altLang="en-US" b="1" dirty="0"/>
          </a:p>
        </p:txBody>
      </p:sp>
    </p:spTree>
    <p:extLst>
      <p:ext uri="{BB962C8B-B14F-4D97-AF65-F5344CB8AC3E}">
        <p14:creationId xmlns:p14="http://schemas.microsoft.com/office/powerpoint/2010/main" val="2962316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8644" y="1845734"/>
            <a:ext cx="10404088" cy="4023360"/>
          </a:xfrm>
        </p:spPr>
        <p:txBody>
          <a:bodyPr>
            <a:normAutofit lnSpcReduction="10000"/>
          </a:bodyPr>
          <a:lstStyle/>
          <a:p>
            <a:r>
              <a:rPr lang="en-US" altLang="zh-CN" dirty="0">
                <a:solidFill>
                  <a:srgbClr val="C00000"/>
                </a:solidFill>
              </a:rPr>
              <a:t>3</a:t>
            </a:r>
            <a:r>
              <a:rPr lang="zh-CN" altLang="zh-CN" dirty="0">
                <a:solidFill>
                  <a:srgbClr val="C00000"/>
                </a:solidFill>
              </a:rPr>
              <a:t>．“</a:t>
            </a:r>
            <a:r>
              <a:rPr lang="en-US" altLang="zh-CN" dirty="0">
                <a:solidFill>
                  <a:srgbClr val="C00000"/>
                </a:solidFill>
              </a:rPr>
              <a:t>.*</a:t>
            </a:r>
            <a:r>
              <a:rPr lang="zh-CN" altLang="zh-CN" dirty="0">
                <a:solidFill>
                  <a:srgbClr val="C00000"/>
                </a:solidFill>
              </a:rPr>
              <a:t>”和“</a:t>
            </a:r>
            <a:r>
              <a:rPr lang="en-US" altLang="zh-CN" dirty="0">
                <a:solidFill>
                  <a:srgbClr val="C00000"/>
                </a:solidFill>
              </a:rPr>
              <a:t>.*?</a:t>
            </a:r>
            <a:r>
              <a:rPr lang="zh-CN" altLang="zh-CN" dirty="0">
                <a:solidFill>
                  <a:srgbClr val="C00000"/>
                </a:solidFill>
              </a:rPr>
              <a:t>”的区别</a:t>
            </a:r>
          </a:p>
          <a:p>
            <a:r>
              <a:rPr lang="en-US" altLang="zh-CN" dirty="0" smtClean="0"/>
              <a:t>         </a:t>
            </a:r>
            <a:r>
              <a:rPr lang="zh-CN" altLang="zh-CN" dirty="0" smtClean="0"/>
              <a:t>在</a:t>
            </a:r>
            <a:r>
              <a:rPr lang="zh-CN" altLang="zh-CN" dirty="0"/>
              <a:t>爬虫开发中，</a:t>
            </a:r>
            <a:r>
              <a:rPr lang="en-US" altLang="zh-CN" dirty="0"/>
              <a:t>.*?</a:t>
            </a:r>
            <a:r>
              <a:rPr lang="zh-CN" altLang="zh-CN" dirty="0"/>
              <a:t>这</a:t>
            </a:r>
            <a:r>
              <a:rPr lang="en-US" altLang="zh-CN" dirty="0"/>
              <a:t>3</a:t>
            </a:r>
            <a:r>
              <a:rPr lang="zh-CN" altLang="zh-CN" dirty="0"/>
              <a:t>个符号大多数情况下一起使用。</a:t>
            </a:r>
            <a:r>
              <a:rPr lang="en-US" altLang="zh-CN" dirty="0"/>
              <a:t> </a:t>
            </a:r>
            <a:endParaRPr lang="zh-CN" altLang="zh-CN" dirty="0"/>
          </a:p>
          <a:p>
            <a:r>
              <a:rPr lang="en-US" altLang="zh-CN" dirty="0" smtClean="0"/>
              <a:t>         </a:t>
            </a:r>
            <a:r>
              <a:rPr lang="zh-CN" altLang="zh-CN" dirty="0" smtClean="0"/>
              <a:t>点</a:t>
            </a:r>
            <a:r>
              <a:rPr lang="zh-CN" altLang="zh-CN" dirty="0"/>
              <a:t>号表示任意非换行符的字符，星号表示匹配它前面的字符</a:t>
            </a:r>
            <a:r>
              <a:rPr lang="en-US" altLang="zh-CN" dirty="0"/>
              <a:t>0</a:t>
            </a:r>
            <a:r>
              <a:rPr lang="zh-CN" altLang="zh-CN" dirty="0"/>
              <a:t>次或者任意多次。所以“</a:t>
            </a:r>
            <a:r>
              <a:rPr lang="en-US" altLang="zh-CN" dirty="0"/>
              <a:t>.*</a:t>
            </a:r>
            <a:r>
              <a:rPr lang="zh-CN" altLang="zh-CN" dirty="0"/>
              <a:t>”表示匹配一串任意长度的字符串任意次。这个时候必须在“</a:t>
            </a:r>
            <a:r>
              <a:rPr lang="en-US" altLang="zh-CN" dirty="0"/>
              <a:t>.*</a:t>
            </a:r>
            <a:r>
              <a:rPr lang="zh-CN" altLang="zh-CN" dirty="0"/>
              <a:t>”的前后加其他的符号来限定范围，否则得到的结果就是原来的整个字符串。</a:t>
            </a:r>
            <a:r>
              <a:rPr lang="en-US" altLang="zh-CN" dirty="0"/>
              <a:t> </a:t>
            </a:r>
            <a:endParaRPr lang="zh-CN" altLang="zh-CN" dirty="0"/>
          </a:p>
          <a:p>
            <a:r>
              <a:rPr lang="en-US" altLang="zh-CN" dirty="0" smtClean="0"/>
              <a:t>         </a:t>
            </a:r>
            <a:r>
              <a:rPr lang="zh-CN" altLang="zh-CN" dirty="0" smtClean="0"/>
              <a:t>如果</a:t>
            </a:r>
            <a:r>
              <a:rPr lang="zh-CN" altLang="zh-CN" dirty="0"/>
              <a:t>在“</a:t>
            </a:r>
            <a:r>
              <a:rPr lang="en-US" altLang="zh-CN" dirty="0"/>
              <a:t>.*</a:t>
            </a:r>
            <a:r>
              <a:rPr lang="zh-CN" altLang="zh-CN" dirty="0"/>
              <a:t>”的后面加一个问号，变成“</a:t>
            </a:r>
            <a:r>
              <a:rPr lang="en-US" altLang="zh-CN" dirty="0"/>
              <a:t>.*?</a:t>
            </a:r>
            <a:r>
              <a:rPr lang="zh-CN" altLang="zh-CN" dirty="0"/>
              <a:t>”，那么可以得到什么样的结果呢？问号表示匹配它前面的符号</a:t>
            </a:r>
            <a:r>
              <a:rPr lang="en-US" altLang="zh-CN" dirty="0"/>
              <a:t>0</a:t>
            </a:r>
            <a:r>
              <a:rPr lang="zh-CN" altLang="zh-CN" dirty="0"/>
              <a:t>次或者</a:t>
            </a:r>
            <a:r>
              <a:rPr lang="en-US" altLang="zh-CN" dirty="0"/>
              <a:t>1</a:t>
            </a:r>
            <a:r>
              <a:rPr lang="zh-CN" altLang="zh-CN" dirty="0"/>
              <a:t>次。于是</a:t>
            </a:r>
            <a:r>
              <a:rPr lang="en-US" altLang="zh-CN" dirty="0"/>
              <a:t>.*?</a:t>
            </a:r>
            <a:r>
              <a:rPr lang="zh-CN" altLang="zh-CN" dirty="0"/>
              <a:t>的意思就是匹配一个能满足要求的最短字符串。</a:t>
            </a:r>
            <a:r>
              <a:rPr lang="en-US" altLang="zh-CN" dirty="0"/>
              <a:t> </a:t>
            </a:r>
            <a:endParaRPr lang="zh-CN" altLang="zh-CN" dirty="0"/>
          </a:p>
          <a:p>
            <a:endParaRPr lang="zh-CN" altLang="en-US" dirty="0"/>
          </a:p>
        </p:txBody>
      </p:sp>
    </p:spTree>
    <p:extLst>
      <p:ext uri="{BB962C8B-B14F-4D97-AF65-F5344CB8AC3E}">
        <p14:creationId xmlns:p14="http://schemas.microsoft.com/office/powerpoint/2010/main" val="455193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这样</a:t>
            </a:r>
            <a:r>
              <a:rPr lang="zh-CN" altLang="zh-CN" dirty="0"/>
              <a:t>说起来还是非常抽象，下面通过一个实际的例子来进行说明。请看下面这一段话： </a:t>
            </a:r>
          </a:p>
          <a:p>
            <a:r>
              <a:rPr lang="zh-CN" altLang="zh-CN" dirty="0">
                <a:solidFill>
                  <a:srgbClr val="0070C0"/>
                </a:solidFill>
              </a:rPr>
              <a:t>我的微博密码是：1234567，QQ密码是：33445566， 银行卡密码是：888888，Github密码是：999abc999，帮我记住它们</a:t>
            </a:r>
          </a:p>
          <a:p>
            <a:r>
              <a:rPr lang="en-US" altLang="zh-CN" dirty="0" smtClean="0"/>
              <a:t>         </a:t>
            </a:r>
            <a:r>
              <a:rPr lang="zh-CN" altLang="zh-CN" dirty="0" smtClean="0"/>
              <a:t>这</a:t>
            </a:r>
            <a:r>
              <a:rPr lang="zh-CN" altLang="zh-CN" dirty="0"/>
              <a:t>段话有一个显著的规律，即</a:t>
            </a:r>
            <a:r>
              <a:rPr lang="zh-CN" altLang="zh-CN" dirty="0">
                <a:solidFill>
                  <a:srgbClr val="0070C0"/>
                </a:solidFill>
              </a:rPr>
              <a:t>密码是：</a:t>
            </a:r>
            <a:r>
              <a:rPr lang="en-US" altLang="zh-CN" dirty="0" err="1">
                <a:solidFill>
                  <a:srgbClr val="0070C0"/>
                </a:solidFill>
              </a:rPr>
              <a:t>xxxxxx</a:t>
            </a:r>
            <a:r>
              <a:rPr lang="zh-CN" altLang="zh-CN" dirty="0">
                <a:solidFill>
                  <a:srgbClr val="0070C0"/>
                </a:solidFill>
              </a:rPr>
              <a:t>，</a:t>
            </a:r>
            <a:r>
              <a:rPr lang="zh-CN" altLang="zh-CN" dirty="0"/>
              <a:t>”，也就是在“</a:t>
            </a:r>
            <a:r>
              <a:rPr lang="zh-CN" altLang="zh-CN" dirty="0">
                <a:solidFill>
                  <a:srgbClr val="0070C0"/>
                </a:solidFill>
              </a:rPr>
              <a:t>密码是</a:t>
            </a:r>
            <a:r>
              <a:rPr lang="zh-CN" altLang="zh-CN" dirty="0"/>
              <a:t>”这</a:t>
            </a:r>
            <a:r>
              <a:rPr lang="en-US" altLang="zh-CN" dirty="0"/>
              <a:t>3</a:t>
            </a:r>
            <a:r>
              <a:rPr lang="zh-CN" altLang="zh-CN" dirty="0"/>
              <a:t>个汉字的后面跟一个中文的冒号，冒号后面是密码，密码后面是中文的逗号。</a:t>
            </a:r>
            <a:r>
              <a:rPr lang="en-US" altLang="zh-CN" dirty="0"/>
              <a:t> </a:t>
            </a:r>
            <a:endParaRPr lang="zh-CN" altLang="zh-CN" dirty="0"/>
          </a:p>
        </p:txBody>
      </p:sp>
    </p:spTree>
    <p:extLst>
      <p:ext uri="{BB962C8B-B14F-4D97-AF65-F5344CB8AC3E}">
        <p14:creationId xmlns:p14="http://schemas.microsoft.com/office/powerpoint/2010/main" val="601871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如果</a:t>
            </a:r>
            <a:r>
              <a:rPr lang="zh-CN" altLang="zh-CN" dirty="0"/>
              <a:t>想把这</a:t>
            </a:r>
            <a:r>
              <a:rPr lang="en-US" altLang="zh-CN" dirty="0"/>
              <a:t>4</a:t>
            </a:r>
            <a:r>
              <a:rPr lang="zh-CN" altLang="zh-CN" dirty="0"/>
              <a:t>个密码提取出来，可以构造以下两个正则表达式：</a:t>
            </a:r>
          </a:p>
          <a:p>
            <a:r>
              <a:rPr lang="zh-CN" altLang="zh-CN" dirty="0">
                <a:solidFill>
                  <a:srgbClr val="0070C0"/>
                </a:solidFill>
              </a:rPr>
              <a:t>密码是：(.*)， </a:t>
            </a:r>
          </a:p>
          <a:p>
            <a:r>
              <a:rPr lang="zh-CN" altLang="zh-CN" dirty="0">
                <a:solidFill>
                  <a:srgbClr val="0070C0"/>
                </a:solidFill>
              </a:rPr>
              <a:t>密码是：(.*?)，</a:t>
            </a:r>
            <a:r>
              <a:rPr lang="zh-CN" altLang="zh-CN" dirty="0"/>
              <a:t>　</a:t>
            </a:r>
          </a:p>
          <a:p>
            <a:r>
              <a:rPr lang="en-US" altLang="zh-CN" dirty="0" smtClean="0"/>
              <a:t>          </a:t>
            </a:r>
            <a:r>
              <a:rPr lang="zh-CN" altLang="zh-CN" dirty="0" smtClean="0"/>
              <a:t>配合</a:t>
            </a:r>
            <a:r>
              <a:rPr lang="en-US" altLang="zh-CN" dirty="0"/>
              <a:t>Python</a:t>
            </a:r>
            <a:r>
              <a:rPr lang="zh-CN" altLang="zh-CN" dirty="0"/>
              <a:t>的</a:t>
            </a:r>
            <a:r>
              <a:rPr lang="en-US" altLang="zh-CN" dirty="0" err="1"/>
              <a:t>findall</a:t>
            </a:r>
            <a:r>
              <a:rPr lang="zh-CN" altLang="zh-CN" dirty="0"/>
              <a:t>方法，得到结果如图</a:t>
            </a:r>
            <a:r>
              <a:rPr lang="en-US" altLang="zh-CN" dirty="0"/>
              <a:t>3-6</a:t>
            </a:r>
            <a:r>
              <a:rPr lang="zh-CN" altLang="zh-CN" dirty="0"/>
              <a:t>图所示。</a:t>
            </a:r>
            <a:r>
              <a:rPr lang="en-US" altLang="zh-CN" dirty="0"/>
              <a:t> </a:t>
            </a:r>
            <a:endParaRPr lang="zh-CN" altLang="zh-CN" dirty="0"/>
          </a:p>
          <a:p>
            <a:endParaRPr lang="zh-CN" altLang="en-US" dirty="0"/>
          </a:p>
          <a:p>
            <a:endParaRPr lang="zh-CN" altLang="en-US" dirty="0"/>
          </a:p>
        </p:txBody>
      </p:sp>
    </p:spTree>
    <p:extLst>
      <p:ext uri="{BB962C8B-B14F-4D97-AF65-F5344CB8AC3E}">
        <p14:creationId xmlns:p14="http://schemas.microsoft.com/office/powerpoint/2010/main" val="1528014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Imag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933" y="2123493"/>
            <a:ext cx="8526302" cy="341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156448" y="5898324"/>
            <a:ext cx="4057521"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3-6  </a:t>
            </a:r>
            <a:r>
              <a:rPr lang="zh-CN" altLang="zh-CN" b="1" kern="100" dirty="0">
                <a:latin typeface="宋体" panose="02010600030101010101" pitchFamily="2" charset="-122"/>
                <a:ea typeface="方正书宋简体"/>
                <a:cs typeface="宋体" panose="02010600030101010101" pitchFamily="2" charset="-122"/>
              </a:rPr>
              <a:t>使用</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a:t>
            </a:r>
            <a:r>
              <a:rPr lang="zh-CN" altLang="zh-CN" b="1" kern="100" dirty="0">
                <a:latin typeface="Times New Roman" panose="02020603050405020304" pitchFamily="18" charset="0"/>
                <a:ea typeface="方正书宋简体"/>
                <a:cs typeface="Times New Roman" panose="02020603050405020304" pitchFamily="18" charset="0"/>
              </a:rPr>
              <a:t>”</a:t>
            </a:r>
            <a:r>
              <a:rPr lang="zh-CN" altLang="zh-CN" b="1" kern="100" dirty="0">
                <a:latin typeface="宋体" panose="02010600030101010101" pitchFamily="2" charset="-122"/>
                <a:ea typeface="方正书宋简体"/>
                <a:cs typeface="宋体" panose="02010600030101010101" pitchFamily="2" charset="-122"/>
              </a:rPr>
              <a:t>和</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a:t>
            </a:r>
            <a:r>
              <a:rPr lang="zh-CN" altLang="zh-CN" b="1" kern="100" dirty="0">
                <a:latin typeface="Times New Roman" panose="02020603050405020304" pitchFamily="18" charset="0"/>
                <a:ea typeface="方正书宋简体"/>
                <a:cs typeface="Times New Roman" panose="02020603050405020304" pitchFamily="18" charset="0"/>
              </a:rPr>
              <a:t>”</a:t>
            </a:r>
            <a:r>
              <a:rPr lang="zh-CN" altLang="zh-CN" b="1" kern="100" dirty="0">
                <a:latin typeface="宋体" panose="02010600030101010101" pitchFamily="2" charset="-122"/>
                <a:ea typeface="方正书宋简体"/>
                <a:cs typeface="宋体" panose="02010600030101010101" pitchFamily="2" charset="-122"/>
              </a:rPr>
              <a:t>返回的结果</a:t>
            </a:r>
            <a:endParaRPr lang="zh-CN" altLang="en-US" b="1" dirty="0"/>
          </a:p>
        </p:txBody>
      </p:sp>
    </p:spTree>
    <p:extLst>
      <p:ext uri="{BB962C8B-B14F-4D97-AF65-F5344CB8AC3E}">
        <p14:creationId xmlns:p14="http://schemas.microsoft.com/office/powerpoint/2010/main" val="3212078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使用</a:t>
            </a:r>
            <a:r>
              <a:rPr lang="zh-CN" altLang="zh-CN" dirty="0"/>
              <a:t>“</a:t>
            </a:r>
            <a:r>
              <a:rPr lang="en-US" altLang="zh-CN" dirty="0"/>
              <a:t>(.*)</a:t>
            </a:r>
            <a:r>
              <a:rPr lang="zh-CN" altLang="zh-CN" dirty="0"/>
              <a:t>”得到的是只有一个元素的列表，里面是一个很长的字符串。 </a:t>
            </a:r>
          </a:p>
          <a:p>
            <a:r>
              <a:rPr lang="en-US" altLang="zh-CN" dirty="0" smtClean="0"/>
              <a:t>         </a:t>
            </a:r>
            <a:r>
              <a:rPr lang="zh-CN" altLang="zh-CN" dirty="0" smtClean="0"/>
              <a:t>使用</a:t>
            </a:r>
            <a:r>
              <a:rPr lang="zh-CN" altLang="zh-CN" dirty="0"/>
              <a:t>第</a:t>
            </a:r>
            <a:r>
              <a:rPr lang="en-US" altLang="zh-CN" dirty="0"/>
              <a:t>2</a:t>
            </a:r>
            <a:r>
              <a:rPr lang="zh-CN" altLang="zh-CN" dirty="0"/>
              <a:t>个正则表达式“</a:t>
            </a:r>
            <a:r>
              <a:rPr lang="en-US" altLang="zh-CN" dirty="0"/>
              <a:t>(.*?)</a:t>
            </a:r>
            <a:r>
              <a:rPr lang="zh-CN" altLang="zh-CN" dirty="0"/>
              <a:t>”，得到的结果是包含</a:t>
            </a:r>
            <a:r>
              <a:rPr lang="en-US" altLang="zh-CN" dirty="0"/>
              <a:t>4</a:t>
            </a:r>
            <a:r>
              <a:rPr lang="zh-CN" altLang="zh-CN" dirty="0"/>
              <a:t>个元素的列表，每个元素直接对应原来文本中的每个密码。 </a:t>
            </a:r>
          </a:p>
          <a:p>
            <a:r>
              <a:rPr lang="en-US" altLang="zh-CN" dirty="0" smtClean="0"/>
              <a:t>         </a:t>
            </a:r>
            <a:r>
              <a:rPr lang="zh-CN" altLang="zh-CN" dirty="0" smtClean="0"/>
              <a:t>一句话</a:t>
            </a:r>
            <a:r>
              <a:rPr lang="zh-CN" altLang="zh-CN" dirty="0"/>
              <a:t>总结如下。</a:t>
            </a:r>
          </a:p>
          <a:p>
            <a:r>
              <a:rPr lang="zh-CN" altLang="zh-CN" dirty="0"/>
              <a:t>①“</a:t>
            </a:r>
            <a:r>
              <a:rPr lang="en-US" altLang="zh-CN" dirty="0"/>
              <a:t>.*</a:t>
            </a:r>
            <a:r>
              <a:rPr lang="zh-CN" altLang="zh-CN" dirty="0"/>
              <a:t>”：贪婪模式，获取最长的满足条件的字符串。</a:t>
            </a:r>
          </a:p>
          <a:p>
            <a:r>
              <a:rPr lang="zh-CN" altLang="zh-CN" dirty="0"/>
              <a:t>②“</a:t>
            </a:r>
            <a:r>
              <a:rPr lang="en-US" altLang="zh-CN" dirty="0"/>
              <a:t>.*?</a:t>
            </a:r>
            <a:r>
              <a:rPr lang="zh-CN" altLang="zh-CN" dirty="0"/>
              <a:t>”：非贪婪模式，获取最短的能满足条件的字符串。</a:t>
            </a:r>
          </a:p>
          <a:p>
            <a:endParaRPr lang="zh-CN" altLang="en-US" dirty="0"/>
          </a:p>
        </p:txBody>
      </p:sp>
    </p:spTree>
    <p:extLst>
      <p:ext uri="{BB962C8B-B14F-4D97-AF65-F5344CB8AC3E}">
        <p14:creationId xmlns:p14="http://schemas.microsoft.com/office/powerpoint/2010/main" val="2180190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sz="4000" dirty="0" bmk="_Toc500017402">
                <a:solidFill>
                  <a:srgbClr val="7030A0"/>
                </a:solidFill>
                <a:latin typeface="黑体" panose="02010609060101010101" pitchFamily="49" charset="-122"/>
                <a:ea typeface="黑体" panose="02010609060101010101" pitchFamily="49" charset="-122"/>
                <a:cs typeface="+mn-cs"/>
              </a:rPr>
              <a:t>3.1.3  </a:t>
            </a:r>
            <a:r>
              <a:rPr lang="zh-CN" altLang="en-US" sz="4000" dirty="0" bmk="_Toc500017402">
                <a:solidFill>
                  <a:srgbClr val="7030A0"/>
                </a:solidFill>
                <a:latin typeface="黑体" panose="02010609060101010101" pitchFamily="49" charset="-122"/>
                <a:ea typeface="黑体" panose="02010609060101010101" pitchFamily="49" charset="-122"/>
                <a:cs typeface="+mn-cs"/>
              </a:rPr>
              <a:t>正则表达式提取技巧</a:t>
            </a:r>
            <a:r>
              <a:rPr lang="zh-CN" altLang="en-US" b="0" dirty="0">
                <a:solidFill>
                  <a:schemeClr val="tx1"/>
                </a:solidFill>
              </a:rPr>
              <a:t/>
            </a:r>
            <a:br>
              <a:rPr lang="zh-CN" altLang="en-US" b="0" dirty="0">
                <a:solidFill>
                  <a:schemeClr val="tx1"/>
                </a:solidFill>
              </a:rPr>
            </a:br>
            <a:endParaRPr lang="zh-CN" altLang="en-US" dirty="0"/>
          </a:p>
        </p:txBody>
      </p:sp>
      <p:sp>
        <p:nvSpPr>
          <p:cNvPr id="4" name="Rectangle 1"/>
          <p:cNvSpPr>
            <a:spLocks noGrp="1" noChangeArrowheads="1"/>
          </p:cNvSpPr>
          <p:nvPr>
            <p:ph idx="1"/>
          </p:nvPr>
        </p:nvSpPr>
        <p:spPr bwMode="auto">
          <a:xfrm>
            <a:off x="702527" y="1441366"/>
            <a:ext cx="10783229" cy="4832092"/>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8763"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．不需要</a:t>
            </a: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compile</a:t>
            </a:r>
            <a:endParaRPr kumimoji="0" lang="en-US" altLang="zh-CN"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网上很多人的文章中，正则表达式使用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re.compile</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这个方法，导致代码变成下面这样：</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import re </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a:rPr>
              <a:t>example_text</a:t>
            </a:r>
            <a:r>
              <a:rPr kumimoji="0" lang="en-US" altLang="zh-CN" i="0" u="none" strike="noStrike" cap="none" normalizeH="0" baseline="0" dirty="0" smtClean="0">
                <a:ln>
                  <a:noFill/>
                </a:ln>
                <a:solidFill>
                  <a:srgbClr val="0070C0"/>
                </a:solidFill>
                <a:effectLst/>
                <a:cs typeface="方正兰亭刊宋简体"/>
              </a:rPr>
              <a:t> = '</a:t>
            </a:r>
            <a:r>
              <a:rPr kumimoji="0" lang="zh-CN" altLang="en-US" i="0" u="none" strike="noStrike" cap="none" normalizeH="0" baseline="0" dirty="0" smtClean="0">
                <a:ln>
                  <a:noFill/>
                </a:ln>
                <a:solidFill>
                  <a:srgbClr val="0070C0"/>
                </a:solidFill>
                <a:effectLst/>
                <a:cs typeface="方正兰亭刊宋简体"/>
              </a:rPr>
              <a:t>我是</a:t>
            </a:r>
            <a:r>
              <a:rPr kumimoji="0" lang="en-US" altLang="zh-CN" i="0" u="none" strike="noStrike" cap="none" normalizeH="0" baseline="0" dirty="0" err="1" smtClean="0">
                <a:ln>
                  <a:noFill/>
                </a:ln>
                <a:solidFill>
                  <a:srgbClr val="0070C0"/>
                </a:solidFill>
                <a:effectLst/>
                <a:cs typeface="方正兰亭刊宋简体"/>
              </a:rPr>
              <a:t>kingname</a:t>
            </a:r>
            <a:r>
              <a:rPr kumimoji="0" lang="en-US" altLang="zh-CN" i="0" u="none" strike="noStrike" cap="none" normalizeH="0" baseline="0" dirty="0" smtClean="0">
                <a:ln>
                  <a:noFill/>
                </a:ln>
                <a:solidFill>
                  <a:srgbClr val="0070C0"/>
                </a:solidFill>
                <a:effectLst/>
                <a:cs typeface="方正兰亭刊宋简体"/>
              </a:rPr>
              <a:t>, </a:t>
            </a:r>
            <a:r>
              <a:rPr kumimoji="0" lang="zh-CN" altLang="en-US" i="0" u="none" strike="noStrike" cap="none" normalizeH="0" baseline="0" dirty="0" smtClean="0">
                <a:ln>
                  <a:noFill/>
                </a:ln>
                <a:solidFill>
                  <a:srgbClr val="0070C0"/>
                </a:solidFill>
                <a:effectLst/>
                <a:cs typeface="方正兰亭刊宋简体"/>
              </a:rPr>
              <a:t>我的微博账号是</a:t>
            </a:r>
            <a:r>
              <a:rPr kumimoji="0" lang="en-US" altLang="zh-CN" i="0" u="none" strike="noStrike" cap="none" normalizeH="0" baseline="0" dirty="0" smtClean="0">
                <a:ln>
                  <a:noFill/>
                </a:ln>
                <a:solidFill>
                  <a:srgbClr val="0070C0"/>
                </a:solidFill>
                <a:effectLst/>
                <a:cs typeface="方正兰亭刊宋简体"/>
              </a:rPr>
              <a:t>:</a:t>
            </a:r>
            <a:r>
              <a:rPr kumimoji="0" lang="en-US" altLang="zh-CN" i="0" u="none" strike="noStrike" cap="none" normalizeH="0" baseline="0" dirty="0" err="1" smtClean="0">
                <a:ln>
                  <a:noFill/>
                </a:ln>
                <a:solidFill>
                  <a:srgbClr val="0070C0"/>
                </a:solidFill>
                <a:effectLst/>
                <a:cs typeface="方正兰亭刊宋简体"/>
              </a:rPr>
              <a:t>kingname</a:t>
            </a:r>
            <a:r>
              <a:rPr kumimoji="0" lang="en-US" altLang="zh-CN" i="0" u="none" strike="noStrike" cap="none" normalizeH="0" baseline="0" dirty="0" smtClean="0">
                <a:ln>
                  <a:noFill/>
                </a:ln>
                <a:solidFill>
                  <a:srgbClr val="0070C0"/>
                </a:solidFill>
                <a:effectLst/>
                <a:cs typeface="方正兰亭刊宋简体"/>
              </a:rPr>
              <a:t>, </a:t>
            </a:r>
            <a:r>
              <a:rPr kumimoji="0" lang="zh-CN" altLang="en-US" i="0" u="none" strike="noStrike" cap="none" normalizeH="0" baseline="0" dirty="0" smtClean="0">
                <a:ln>
                  <a:noFill/>
                </a:ln>
                <a:solidFill>
                  <a:srgbClr val="0070C0"/>
                </a:solidFill>
                <a:effectLst/>
                <a:cs typeface="方正兰亭刊宋简体"/>
              </a:rPr>
              <a:t>密码是</a:t>
            </a:r>
            <a:r>
              <a:rPr kumimoji="0" lang="en-US" altLang="zh-CN" i="0" u="none" strike="noStrike" cap="none" normalizeH="0" baseline="0" dirty="0" smtClean="0">
                <a:ln>
                  <a:noFill/>
                </a:ln>
                <a:solidFill>
                  <a:srgbClr val="0070C0"/>
                </a:solidFill>
                <a:effectLst/>
                <a:cs typeface="方正兰亭刊宋简体"/>
              </a:rPr>
              <a:t>:12345678, QQ</a:t>
            </a:r>
            <a:r>
              <a:rPr kumimoji="0" lang="zh-CN" altLang="en-US" i="0" u="none" strike="noStrike" cap="none" normalizeH="0" baseline="0" dirty="0" smtClean="0">
                <a:ln>
                  <a:noFill/>
                </a:ln>
                <a:solidFill>
                  <a:srgbClr val="0070C0"/>
                </a:solidFill>
                <a:effectLst/>
                <a:cs typeface="方正兰亭刊宋简体"/>
              </a:rPr>
              <a:t>账号是</a:t>
            </a:r>
            <a:r>
              <a:rPr kumimoji="0" lang="en-US" altLang="zh-CN" i="0" u="none" strike="noStrike" cap="none" normalizeH="0" baseline="0" dirty="0" smtClean="0">
                <a:ln>
                  <a:noFill/>
                </a:ln>
                <a:solidFill>
                  <a:srgbClr val="0070C0"/>
                </a:solidFill>
                <a:effectLst/>
                <a:cs typeface="方正兰亭刊宋简体"/>
              </a:rPr>
              <a:t>:99999, </a:t>
            </a:r>
            <a:r>
              <a:rPr kumimoji="0" lang="zh-CN" altLang="en-US" i="0" u="none" strike="noStrike" cap="none" normalizeH="0" baseline="0" dirty="0" smtClean="0">
                <a:ln>
                  <a:noFill/>
                </a:ln>
                <a:solidFill>
                  <a:srgbClr val="0070C0"/>
                </a:solidFill>
                <a:effectLst/>
                <a:cs typeface="方正兰亭刊宋简体"/>
              </a:rPr>
              <a:t>密码是</a:t>
            </a:r>
            <a:r>
              <a:rPr kumimoji="0" lang="en-US" altLang="zh-CN" i="0" u="none" strike="noStrike" cap="none" normalizeH="0" baseline="0" dirty="0" smtClean="0">
                <a:ln>
                  <a:noFill/>
                </a:ln>
                <a:solidFill>
                  <a:srgbClr val="0070C0"/>
                </a:solidFill>
                <a:effectLst/>
                <a:cs typeface="方正兰亭刊宋简体"/>
              </a:rPr>
              <a:t>:890abcd, </a:t>
            </a:r>
            <a:r>
              <a:rPr kumimoji="0" lang="zh-CN" altLang="en-US" i="0" u="none" strike="noStrike" cap="none" normalizeH="0" baseline="0" dirty="0" smtClean="0">
                <a:ln>
                  <a:noFill/>
                </a:ln>
                <a:solidFill>
                  <a:srgbClr val="0070C0"/>
                </a:solidFill>
                <a:effectLst/>
                <a:cs typeface="方正兰亭刊宋简体"/>
              </a:rPr>
              <a:t>银行卡账号是</a:t>
            </a:r>
            <a:r>
              <a:rPr kumimoji="0" lang="en-US" altLang="zh-CN" i="0" u="none" strike="noStrike" cap="none" normalizeH="0" baseline="0" dirty="0" smtClean="0">
                <a:ln>
                  <a:noFill/>
                </a:ln>
                <a:solidFill>
                  <a:srgbClr val="0070C0"/>
                </a:solidFill>
                <a:effectLst/>
                <a:cs typeface="方正兰亭刊宋简体"/>
              </a:rPr>
              <a:t>:000001, </a:t>
            </a:r>
            <a:r>
              <a:rPr kumimoji="0" lang="zh-CN" altLang="en-US" i="0" u="none" strike="noStrike" cap="none" normalizeH="0" baseline="0" dirty="0" smtClean="0">
                <a:ln>
                  <a:noFill/>
                </a:ln>
                <a:solidFill>
                  <a:srgbClr val="0070C0"/>
                </a:solidFill>
                <a:effectLst/>
                <a:cs typeface="方正兰亭刊宋简体"/>
              </a:rPr>
              <a:t>密码是</a:t>
            </a:r>
            <a:r>
              <a:rPr kumimoji="0" lang="en-US" altLang="zh-CN" i="0" u="none" strike="noStrike" cap="none" normalizeH="0" baseline="0" dirty="0" smtClean="0">
                <a:ln>
                  <a:noFill/>
                </a:ln>
                <a:solidFill>
                  <a:srgbClr val="0070C0"/>
                </a:solidFill>
                <a:effectLst/>
                <a:cs typeface="方正兰亭刊宋简体"/>
              </a:rPr>
              <a:t>:654321, </a:t>
            </a:r>
            <a:r>
              <a:rPr kumimoji="0" lang="en-US" altLang="zh-CN" i="0" u="none" strike="noStrike" cap="none" normalizeH="0" baseline="0" dirty="0" err="1" smtClean="0">
                <a:ln>
                  <a:noFill/>
                </a:ln>
                <a:solidFill>
                  <a:srgbClr val="0070C0"/>
                </a:solidFill>
                <a:effectLst/>
                <a:cs typeface="方正兰亭刊宋简体"/>
              </a:rPr>
              <a:t>Github</a:t>
            </a:r>
            <a:r>
              <a:rPr kumimoji="0" lang="zh-CN" altLang="en-US" i="0" u="none" strike="noStrike" cap="none" normalizeH="0" baseline="0" dirty="0" smtClean="0">
                <a:ln>
                  <a:noFill/>
                </a:ln>
                <a:solidFill>
                  <a:srgbClr val="0070C0"/>
                </a:solidFill>
                <a:effectLst/>
                <a:cs typeface="方正兰亭刊宋简体"/>
              </a:rPr>
              <a:t>账号是</a:t>
            </a:r>
            <a:r>
              <a:rPr kumimoji="0" lang="en-US" altLang="zh-CN" i="0" u="none" strike="noStrike" cap="none" normalizeH="0" baseline="0" dirty="0" smtClean="0">
                <a:ln>
                  <a:noFill/>
                </a:ln>
                <a:solidFill>
                  <a:srgbClr val="0070C0"/>
                </a:solidFill>
                <a:effectLst/>
                <a:cs typeface="方正兰亭刊宋简体"/>
              </a:rPr>
              <a:t>:99999@qq.com, </a:t>
            </a:r>
            <a:r>
              <a:rPr kumimoji="0" lang="zh-CN" altLang="en-US" i="0" u="none" strike="noStrike" cap="none" normalizeH="0" baseline="0" dirty="0" smtClean="0">
                <a:ln>
                  <a:noFill/>
                </a:ln>
                <a:solidFill>
                  <a:srgbClr val="0070C0"/>
                </a:solidFill>
                <a:effectLst/>
                <a:cs typeface="方正兰亭刊宋简体"/>
              </a:rPr>
              <a:t>密码是</a:t>
            </a:r>
            <a:r>
              <a:rPr kumimoji="0" lang="en-US" altLang="zh-CN" i="0" u="none" strike="noStrike" cap="none" normalizeH="0" baseline="0" dirty="0" smtClean="0">
                <a:ln>
                  <a:noFill/>
                </a:ln>
                <a:solidFill>
                  <a:srgbClr val="0070C0"/>
                </a:solidFill>
                <a:effectLst/>
                <a:cs typeface="方正兰亭刊宋简体"/>
              </a:rPr>
              <a:t>:7777love8888, </a:t>
            </a:r>
            <a:r>
              <a:rPr kumimoji="0" lang="zh-CN" altLang="en-US" i="0" u="none" strike="noStrike" cap="none" normalizeH="0" baseline="0" dirty="0" smtClean="0">
                <a:ln>
                  <a:noFill/>
                </a:ln>
                <a:solidFill>
                  <a:srgbClr val="0070C0"/>
                </a:solidFill>
                <a:effectLst/>
                <a:cs typeface="方正兰亭刊宋简体"/>
              </a:rPr>
              <a:t>请记住他们。</a:t>
            </a:r>
            <a:r>
              <a:rPr kumimoji="0" lang="en-US" altLang="zh-CN" i="0" u="none" strike="noStrike" cap="none" normalizeH="0" baseline="0" dirty="0" smtClean="0">
                <a:ln>
                  <a:noFill/>
                </a:ln>
                <a:solidFill>
                  <a:srgbClr val="0070C0"/>
                </a:solidFill>
                <a:effectLst/>
                <a:cs typeface="方正兰亭刊宋简体"/>
              </a:rPr>
              <a:t>' </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a:rPr>
              <a:t>new_pattern</a:t>
            </a:r>
            <a:r>
              <a:rPr kumimoji="0" lang="en-US" altLang="zh-CN" i="0" u="none" strike="noStrike" cap="none" normalizeH="0" baseline="0" dirty="0" smtClean="0">
                <a:ln>
                  <a:noFill/>
                </a:ln>
                <a:solidFill>
                  <a:srgbClr val="0070C0"/>
                </a:solidFill>
                <a:effectLst/>
                <a:cs typeface="方正兰亭刊宋简体"/>
              </a:rPr>
              <a:t> = </a:t>
            </a:r>
            <a:r>
              <a:rPr kumimoji="0" lang="en-US" altLang="zh-CN" i="0" u="none" strike="noStrike" cap="none" normalizeH="0" baseline="0" dirty="0" err="1" smtClean="0">
                <a:ln>
                  <a:noFill/>
                </a:ln>
                <a:solidFill>
                  <a:srgbClr val="0070C0"/>
                </a:solidFill>
                <a:effectLst/>
                <a:cs typeface="方正兰亭刊宋简体"/>
              </a:rPr>
              <a:t>re.compile</a:t>
            </a:r>
            <a:r>
              <a:rPr kumimoji="0" lang="en-US" altLang="zh-CN" i="0" u="none" strike="noStrike" cap="none" normalizeH="0" baseline="0" dirty="0" smtClean="0">
                <a:ln>
                  <a:noFill/>
                </a:ln>
                <a:solidFill>
                  <a:srgbClr val="0070C0"/>
                </a:solidFill>
                <a:effectLst/>
                <a:cs typeface="方正兰亭刊宋简体"/>
              </a:rPr>
              <a:t>('</a:t>
            </a:r>
            <a:r>
              <a:rPr kumimoji="0" lang="zh-CN" altLang="en-US" i="0" u="none" strike="noStrike" cap="none" normalizeH="0" baseline="0" dirty="0" smtClean="0">
                <a:ln>
                  <a:noFill/>
                </a:ln>
                <a:solidFill>
                  <a:srgbClr val="0070C0"/>
                </a:solidFill>
                <a:effectLst/>
                <a:cs typeface="方正兰亭刊宋简体"/>
              </a:rPr>
              <a:t>账号是</a:t>
            </a:r>
            <a:r>
              <a:rPr kumimoji="0" lang="en-US" altLang="zh-CN" i="0" u="none" strike="noStrike" cap="none" normalizeH="0" baseline="0" dirty="0" smtClean="0">
                <a:ln>
                  <a:noFill/>
                </a:ln>
                <a:solidFill>
                  <a:srgbClr val="0070C0"/>
                </a:solidFill>
                <a:effectLst/>
                <a:cs typeface="方正兰亭刊宋简体"/>
              </a:rPr>
              <a:t>:(.*?), </a:t>
            </a:r>
            <a:r>
              <a:rPr kumimoji="0" lang="zh-CN" altLang="en-US" i="0" u="none" strike="noStrike" cap="none" normalizeH="0" baseline="0" dirty="0" smtClean="0">
                <a:ln>
                  <a:noFill/>
                </a:ln>
                <a:solidFill>
                  <a:srgbClr val="0070C0"/>
                </a:solidFill>
                <a:effectLst/>
                <a:cs typeface="方正兰亭刊宋简体"/>
              </a:rPr>
              <a:t>密码是</a:t>
            </a:r>
            <a:r>
              <a:rPr kumimoji="0" lang="en-US" altLang="zh-CN" i="0" u="none" strike="noStrike" cap="none" normalizeH="0" baseline="0" dirty="0" smtClean="0">
                <a:ln>
                  <a:noFill/>
                </a:ln>
                <a:solidFill>
                  <a:srgbClr val="0070C0"/>
                </a:solidFill>
                <a:effectLst/>
                <a:cs typeface="方正兰亭刊宋简体"/>
              </a:rPr>
              <a:t>:(.*?),', </a:t>
            </a:r>
            <a:r>
              <a:rPr kumimoji="0" lang="en-US" altLang="zh-CN" i="0" u="none" strike="noStrike" cap="none" normalizeH="0" baseline="0" dirty="0" err="1" smtClean="0">
                <a:ln>
                  <a:noFill/>
                </a:ln>
                <a:solidFill>
                  <a:srgbClr val="0070C0"/>
                </a:solidFill>
                <a:effectLst/>
                <a:cs typeface="方正兰亭刊宋简体"/>
              </a:rPr>
              <a:t>re.S</a:t>
            </a:r>
            <a:r>
              <a:rPr kumimoji="0" lang="en-US" altLang="zh-CN" i="0" u="none" strike="noStrike" cap="none" normalizeH="0" baseline="0" dirty="0" smtClean="0">
                <a:ln>
                  <a:noFill/>
                </a:ln>
                <a:solidFill>
                  <a:srgbClr val="0070C0"/>
                </a:solidFill>
                <a:effectLst/>
                <a:cs typeface="方正兰亭刊宋简体"/>
              </a:rPr>
              <a:t>)</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a:rPr>
              <a:t>user_pass</a:t>
            </a:r>
            <a:r>
              <a:rPr kumimoji="0" lang="en-US" altLang="zh-CN" i="0" u="none" strike="noStrike" cap="none" normalizeH="0" baseline="0" dirty="0" smtClean="0">
                <a:ln>
                  <a:noFill/>
                </a:ln>
                <a:solidFill>
                  <a:srgbClr val="0070C0"/>
                </a:solidFill>
                <a:effectLst/>
                <a:cs typeface="方正兰亭刊宋简体"/>
              </a:rPr>
              <a:t> = </a:t>
            </a:r>
            <a:r>
              <a:rPr kumimoji="0" lang="en-US" altLang="zh-CN" i="0" u="none" strike="noStrike" cap="none" normalizeH="0" baseline="0" dirty="0" err="1" smtClean="0">
                <a:ln>
                  <a:noFill/>
                </a:ln>
                <a:solidFill>
                  <a:srgbClr val="0070C0"/>
                </a:solidFill>
                <a:effectLst/>
                <a:cs typeface="方正兰亭刊宋简体"/>
              </a:rPr>
              <a:t>re.findall</a:t>
            </a:r>
            <a:r>
              <a:rPr kumimoji="0" lang="en-US" altLang="zh-CN" i="0" u="none" strike="noStrike" cap="none" normalizeH="0" baseline="0" dirty="0" smtClean="0">
                <a:ln>
                  <a:noFill/>
                </a:ln>
                <a:solidFill>
                  <a:srgbClr val="0070C0"/>
                </a:solidFill>
                <a:effectLst/>
                <a:cs typeface="方正兰亭刊宋简体"/>
              </a:rPr>
              <a:t>(</a:t>
            </a:r>
            <a:r>
              <a:rPr kumimoji="0" lang="en-US" altLang="zh-CN" i="0" u="none" strike="noStrike" cap="none" normalizeH="0" baseline="0" dirty="0" err="1" smtClean="0">
                <a:ln>
                  <a:noFill/>
                </a:ln>
                <a:solidFill>
                  <a:srgbClr val="0070C0"/>
                </a:solidFill>
                <a:effectLst/>
                <a:cs typeface="方正兰亭刊宋简体"/>
              </a:rPr>
              <a:t>new_pattern</a:t>
            </a:r>
            <a:r>
              <a:rPr kumimoji="0" lang="en-US" altLang="zh-CN" i="0" u="none" strike="noStrike" cap="none" normalizeH="0" baseline="0" dirty="0" smtClean="0">
                <a:ln>
                  <a:noFill/>
                </a:ln>
                <a:solidFill>
                  <a:srgbClr val="0070C0"/>
                </a:solidFill>
                <a:effectLst/>
                <a:cs typeface="方正兰亭刊宋简体"/>
              </a:rPr>
              <a:t>, </a:t>
            </a:r>
            <a:r>
              <a:rPr kumimoji="0" lang="en-US" altLang="zh-CN" i="0" u="none" strike="noStrike" cap="none" normalizeH="0" baseline="0" dirty="0" err="1" smtClean="0">
                <a:ln>
                  <a:noFill/>
                </a:ln>
                <a:solidFill>
                  <a:srgbClr val="0070C0"/>
                </a:solidFill>
                <a:effectLst/>
                <a:cs typeface="方正兰亭刊宋简体"/>
              </a:rPr>
              <a:t>example_text</a:t>
            </a:r>
            <a:r>
              <a:rPr kumimoji="0" lang="en-US" altLang="zh-CN" i="0" u="none" strike="noStrike" cap="none" normalizeH="0" baseline="0" dirty="0" smtClean="0">
                <a:ln>
                  <a:noFill/>
                </a:ln>
                <a:solidFill>
                  <a:srgbClr val="0070C0"/>
                </a:solidFill>
                <a:effectLst/>
                <a:cs typeface="方正兰亭刊宋简体"/>
              </a:rPr>
              <a:t>)</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print(</a:t>
            </a:r>
            <a:r>
              <a:rPr kumimoji="0" lang="en-US" altLang="zh-CN" i="0" u="none" strike="noStrike" cap="none" normalizeH="0" baseline="0" dirty="0" err="1" smtClean="0">
                <a:ln>
                  <a:noFill/>
                </a:ln>
                <a:solidFill>
                  <a:srgbClr val="0070C0"/>
                </a:solidFill>
                <a:effectLst/>
                <a:cs typeface="方正兰亭刊宋简体"/>
              </a:rPr>
              <a:t>user_pass</a:t>
            </a:r>
            <a:r>
              <a:rPr kumimoji="0" lang="en-US" altLang="zh-CN" i="0" u="none" strike="noStrike" cap="none" normalizeH="0" baseline="0" dirty="0" smtClean="0">
                <a:ln>
                  <a:noFill/>
                </a:ln>
                <a:solidFill>
                  <a:srgbClr val="0070C0"/>
                </a:solidFill>
                <a:effectLst/>
                <a:cs typeface="方正兰亭刊宋简体"/>
              </a:rPr>
              <a:t>)</a:t>
            </a:r>
            <a:endParaRPr kumimoji="0" lang="en-US" altLang="zh-CN" i="0" u="none" strike="noStrike" cap="none" normalizeH="0" baseline="0" dirty="0" smtClean="0">
              <a:ln>
                <a:noFill/>
              </a:ln>
              <a:solidFill>
                <a:srgbClr val="0070C0"/>
              </a:solidFill>
              <a:effectLst/>
            </a:endParaRPr>
          </a:p>
        </p:txBody>
      </p:sp>
    </p:spTree>
    <p:extLst>
      <p:ext uri="{BB962C8B-B14F-4D97-AF65-F5344CB8AC3E}">
        <p14:creationId xmlns:p14="http://schemas.microsoft.com/office/powerpoint/2010/main" val="1738434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1307" y="1845734"/>
            <a:ext cx="10292575" cy="4023360"/>
          </a:xfrm>
        </p:spPr>
        <p:txBody>
          <a:bodyPr/>
          <a:lstStyle/>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这种</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写法虽然结果正确，但纯粹是画蛇添足，是对</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Python</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的正则表达式模块没有理解透彻的体现，是从其他</a:t>
            </a:r>
            <a:r>
              <a:rPr lang="zh-CN" altLang="en-US" dirty="0">
                <a:solidFill>
                  <a:schemeClr val="tx1"/>
                </a:solidFill>
                <a:latin typeface="Times New Roman" panose="02020603050405020304" pitchFamily="18" charset="0"/>
                <a:ea typeface="方正兰亭刊宋简体"/>
                <a:cs typeface="宋体" panose="02010600030101010101" pitchFamily="2" charset="-122"/>
              </a:rPr>
              <a:t>啰</a:t>
            </a:r>
            <a:r>
              <a:rPr lang="zh-CN" altLang="en-US" dirty="0">
                <a:solidFill>
                  <a:schemeClr val="tx1"/>
                </a:solidFill>
                <a:latin typeface="Times New Roman" panose="02020603050405020304" pitchFamily="18" charset="0"/>
                <a:ea typeface="方正兰亭刊宋简体"/>
                <a:cs typeface="方正兰亭刊宋简体"/>
              </a:rPr>
              <a:t>嗦的编程语言中带来的坏习惯。如果阅读</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Python</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的正则表达式模块的源代码，就可以看出</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re.compile</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是完全没有必要的。 </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对比</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re.compile</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和</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re.findall</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在源代码中的写法，如图</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3</a:t>
            </a:r>
            <a:r>
              <a:rPr lang="en-US" altLang="zh-CN" dirty="0">
                <a:solidFill>
                  <a:schemeClr val="tx1"/>
                </a:solidFill>
                <a:latin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7</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所示的两个方框。</a:t>
            </a:r>
            <a:endParaRPr lang="zh-CN" altLang="en-US" dirty="0">
              <a:solidFill>
                <a:schemeClr val="tx1"/>
              </a:solidFill>
            </a:endParaRPr>
          </a:p>
          <a:p>
            <a:endParaRPr lang="zh-CN" altLang="en-US" dirty="0"/>
          </a:p>
        </p:txBody>
      </p:sp>
    </p:spTree>
    <p:extLst>
      <p:ext uri="{BB962C8B-B14F-4D97-AF65-F5344CB8AC3E}">
        <p14:creationId xmlns:p14="http://schemas.microsoft.com/office/powerpoint/2010/main" val="288337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Image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389" y="1810347"/>
            <a:ext cx="6037872" cy="412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337389" y="6033482"/>
            <a:ext cx="6105839"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3-7  Python</a:t>
            </a:r>
            <a:r>
              <a:rPr lang="zh-CN" altLang="zh-CN" b="1" kern="100" dirty="0">
                <a:latin typeface="宋体" panose="02010600030101010101" pitchFamily="2" charset="-122"/>
                <a:ea typeface="方正书宋简体"/>
                <a:cs typeface="宋体" panose="02010600030101010101" pitchFamily="2" charset="-122"/>
              </a:rPr>
              <a:t>正则表达式模块中的</a:t>
            </a:r>
            <a:r>
              <a:rPr lang="en-US" altLang="zh-CN" b="1" kern="100" dirty="0" err="1">
                <a:latin typeface="Times New Roman" panose="02020603050405020304" pitchFamily="18" charset="0"/>
                <a:ea typeface="方正书宋简体"/>
              </a:rPr>
              <a:t>re.findall</a:t>
            </a:r>
            <a:r>
              <a:rPr lang="en-US" altLang="zh-CN" b="1" kern="100" dirty="0">
                <a:latin typeface="Times New Roman" panose="02020603050405020304" pitchFamily="18" charset="0"/>
                <a:ea typeface="方正书宋简体"/>
              </a:rPr>
              <a:t>()</a:t>
            </a:r>
            <a:r>
              <a:rPr lang="zh-CN" altLang="zh-CN" b="1" kern="100" dirty="0">
                <a:latin typeface="宋体" panose="02010600030101010101" pitchFamily="2" charset="-122"/>
                <a:ea typeface="方正书宋简体"/>
                <a:cs typeface="宋体" panose="02010600030101010101" pitchFamily="2" charset="-122"/>
              </a:rPr>
              <a:t>和</a:t>
            </a:r>
            <a:r>
              <a:rPr lang="en-US" altLang="zh-CN" b="1" kern="100" dirty="0" err="1">
                <a:latin typeface="Times New Roman" panose="02020603050405020304" pitchFamily="18" charset="0"/>
                <a:ea typeface="方正书宋简体"/>
              </a:rPr>
              <a:t>re.compile</a:t>
            </a:r>
            <a:r>
              <a:rPr lang="en-US" altLang="zh-CN" b="1" kern="100" dirty="0">
                <a:latin typeface="Times New Roman" panose="02020603050405020304" pitchFamily="18" charset="0"/>
                <a:ea typeface="方正书宋简体"/>
              </a:rPr>
              <a:t>()</a:t>
            </a:r>
            <a:endParaRPr lang="zh-CN" altLang="en-US" b="1" dirty="0"/>
          </a:p>
        </p:txBody>
      </p:sp>
    </p:spTree>
    <p:extLst>
      <p:ext uri="{BB962C8B-B14F-4D97-AF65-F5344CB8AC3E}">
        <p14:creationId xmlns:p14="http://schemas.microsoft.com/office/powerpoint/2010/main" val="1648136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143149" cy="4023360"/>
          </a:xfrm>
        </p:spPr>
        <p:txBody>
          <a:bodyPr/>
          <a:lstStyle/>
          <a:p>
            <a:r>
              <a:rPr lang="en-US" altLang="zh-CN" dirty="0" smtClean="0"/>
              <a:t>        </a:t>
            </a:r>
            <a:r>
              <a:rPr lang="zh-CN" altLang="zh-CN" dirty="0" smtClean="0"/>
              <a:t>使用</a:t>
            </a:r>
            <a:r>
              <a:rPr lang="en-US" altLang="zh-CN" dirty="0" err="1"/>
              <a:t>re.compile</a:t>
            </a:r>
            <a:r>
              <a:rPr lang="en-US" altLang="zh-CN" dirty="0"/>
              <a:t>()</a:t>
            </a:r>
            <a:r>
              <a:rPr lang="zh-CN" altLang="zh-CN" dirty="0"/>
              <a:t>的时候，程序内部调用的是</a:t>
            </a:r>
            <a:r>
              <a:rPr lang="en-US" altLang="zh-CN" dirty="0"/>
              <a:t>_compile()</a:t>
            </a:r>
            <a:r>
              <a:rPr lang="zh-CN" altLang="zh-CN" dirty="0"/>
              <a:t>方法；当使用</a:t>
            </a:r>
            <a:r>
              <a:rPr lang="en-US" altLang="zh-CN" dirty="0" err="1"/>
              <a:t>re.finall</a:t>
            </a:r>
            <a:r>
              <a:rPr lang="en-US" altLang="zh-CN" dirty="0"/>
              <a:t>()</a:t>
            </a:r>
            <a:r>
              <a:rPr lang="zh-CN" altLang="zh-CN" dirty="0"/>
              <a:t>的时候，在模块内部自动先调用了</a:t>
            </a:r>
            <a:r>
              <a:rPr lang="en-US" altLang="zh-CN" dirty="0"/>
              <a:t>_compile()</a:t>
            </a:r>
            <a:r>
              <a:rPr lang="zh-CN" altLang="zh-CN" dirty="0"/>
              <a:t>方法，再调用</a:t>
            </a:r>
            <a:r>
              <a:rPr lang="en-US" altLang="zh-CN" dirty="0" err="1"/>
              <a:t>findall</a:t>
            </a:r>
            <a:r>
              <a:rPr lang="en-US" altLang="zh-CN" dirty="0"/>
              <a:t>()</a:t>
            </a:r>
            <a:r>
              <a:rPr lang="zh-CN" altLang="zh-CN" dirty="0"/>
              <a:t>方法。</a:t>
            </a:r>
            <a:r>
              <a:rPr lang="en-US" altLang="zh-CN" dirty="0" err="1"/>
              <a:t>re.findall</a:t>
            </a:r>
            <a:r>
              <a:rPr lang="en-US" altLang="zh-CN" dirty="0"/>
              <a:t>()</a:t>
            </a:r>
            <a:r>
              <a:rPr lang="zh-CN" altLang="zh-CN" dirty="0"/>
              <a:t>自带</a:t>
            </a:r>
            <a:r>
              <a:rPr lang="en-US" altLang="zh-CN" dirty="0" err="1"/>
              <a:t>re.compile</a:t>
            </a:r>
            <a:r>
              <a:rPr lang="en-US" altLang="zh-CN" dirty="0"/>
              <a:t>()</a:t>
            </a:r>
            <a:r>
              <a:rPr lang="zh-CN" altLang="zh-CN" dirty="0"/>
              <a:t>的功能，所以没有必要使用</a:t>
            </a:r>
            <a:r>
              <a:rPr lang="en-US" altLang="zh-CN" dirty="0" err="1"/>
              <a:t>re.compile</a:t>
            </a:r>
            <a:r>
              <a:rPr lang="en-US" altLang="zh-CN" dirty="0"/>
              <a:t>()</a:t>
            </a:r>
            <a:r>
              <a:rPr lang="zh-CN" altLang="zh-CN" dirty="0"/>
              <a:t>。 </a:t>
            </a:r>
          </a:p>
          <a:p>
            <a:r>
              <a:rPr lang="en-US" altLang="zh-CN" dirty="0" smtClean="0"/>
              <a:t>         Python </a:t>
            </a:r>
            <a:r>
              <a:rPr lang="en-US" altLang="zh-CN" dirty="0"/>
              <a:t>3</a:t>
            </a:r>
            <a:r>
              <a:rPr lang="zh-CN" altLang="zh-CN" dirty="0"/>
              <a:t>中正则表达式模块的源代码的入口文件为</a:t>
            </a:r>
            <a:r>
              <a:rPr lang="en-US" altLang="zh-CN" dirty="0"/>
              <a:t>re.py</a:t>
            </a:r>
            <a:r>
              <a:rPr lang="zh-CN" altLang="zh-CN" dirty="0"/>
              <a:t>。这个文件里面的注释就是学习</a:t>
            </a:r>
            <a:r>
              <a:rPr lang="en-US" altLang="zh-CN" dirty="0"/>
              <a:t>Python</a:t>
            </a:r>
            <a:r>
              <a:rPr lang="zh-CN" altLang="zh-CN" dirty="0"/>
              <a:t>正则表达式模块非常好的文档，它包含了正则表达式各种符号的简单说明和这个模块内部各个方法的使用，如图</a:t>
            </a:r>
            <a:r>
              <a:rPr lang="en-US" altLang="zh-CN" dirty="0"/>
              <a:t>3-8</a:t>
            </a:r>
            <a:r>
              <a:rPr lang="zh-CN" altLang="zh-CN" dirty="0"/>
              <a:t>所示。</a:t>
            </a:r>
            <a:r>
              <a:rPr lang="en-US" altLang="zh-CN" dirty="0"/>
              <a:t> </a:t>
            </a:r>
            <a:endParaRPr lang="zh-CN" altLang="zh-CN" dirty="0"/>
          </a:p>
          <a:p>
            <a:endParaRPr lang="zh-CN" altLang="en-US" dirty="0"/>
          </a:p>
        </p:txBody>
      </p:sp>
    </p:spTree>
    <p:extLst>
      <p:ext uri="{BB962C8B-B14F-4D97-AF65-F5344CB8AC3E}">
        <p14:creationId xmlns:p14="http://schemas.microsoft.com/office/powerpoint/2010/main" val="333111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通过</a:t>
            </a:r>
            <a:r>
              <a:rPr lang="zh-CN" altLang="zh-CN" dirty="0"/>
              <a:t>这一章的学习，你将会掌握如下知识。</a:t>
            </a:r>
          </a:p>
          <a:p>
            <a:r>
              <a:rPr lang="zh-CN" altLang="zh-CN" dirty="0"/>
              <a:t>（</a:t>
            </a:r>
            <a:r>
              <a:rPr lang="en-US" altLang="zh-CN" dirty="0"/>
              <a:t>1</a:t>
            </a:r>
            <a:r>
              <a:rPr lang="zh-CN" altLang="zh-CN" dirty="0"/>
              <a:t>）正则表达式的基本符号。</a:t>
            </a:r>
          </a:p>
          <a:p>
            <a:r>
              <a:rPr lang="zh-CN" altLang="zh-CN" dirty="0"/>
              <a:t>（</a:t>
            </a:r>
            <a:r>
              <a:rPr lang="en-US" altLang="zh-CN" dirty="0"/>
              <a:t>2</a:t>
            </a:r>
            <a:r>
              <a:rPr lang="zh-CN" altLang="zh-CN" dirty="0"/>
              <a:t>）如何在</a:t>
            </a:r>
            <a:r>
              <a:rPr lang="en-US" altLang="zh-CN" dirty="0"/>
              <a:t>Python</a:t>
            </a:r>
            <a:r>
              <a:rPr lang="zh-CN" altLang="zh-CN" dirty="0"/>
              <a:t>中使用正则表达式。</a:t>
            </a:r>
          </a:p>
          <a:p>
            <a:r>
              <a:rPr lang="zh-CN" altLang="zh-CN" dirty="0"/>
              <a:t>（</a:t>
            </a:r>
            <a:r>
              <a:rPr lang="en-US" altLang="zh-CN" dirty="0"/>
              <a:t>3</a:t>
            </a:r>
            <a:r>
              <a:rPr lang="zh-CN" altLang="zh-CN" dirty="0"/>
              <a:t>）正则表达式的提取技巧。</a:t>
            </a:r>
          </a:p>
          <a:p>
            <a:r>
              <a:rPr lang="zh-CN" altLang="zh-CN" dirty="0"/>
              <a:t>（</a:t>
            </a:r>
            <a:r>
              <a:rPr lang="en-US" altLang="zh-CN" dirty="0"/>
              <a:t>4</a:t>
            </a:r>
            <a:r>
              <a:rPr lang="zh-CN" altLang="zh-CN" dirty="0"/>
              <a:t>）</a:t>
            </a:r>
            <a:r>
              <a:rPr lang="en-US" altLang="zh-CN" dirty="0"/>
              <a:t>Python</a:t>
            </a:r>
            <a:r>
              <a:rPr lang="zh-CN" altLang="zh-CN" dirty="0"/>
              <a:t>读写文本文件和</a:t>
            </a:r>
            <a:r>
              <a:rPr lang="en-US" altLang="zh-CN" dirty="0"/>
              <a:t>CSV</a:t>
            </a:r>
            <a:r>
              <a:rPr lang="zh-CN" altLang="zh-CN" dirty="0"/>
              <a:t>文件。</a:t>
            </a:r>
          </a:p>
          <a:p>
            <a:endParaRPr lang="zh-CN" altLang="en-US" dirty="0"/>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8578" y="2989977"/>
            <a:ext cx="2417101" cy="2352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974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Image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6586" y="1854277"/>
            <a:ext cx="3851067" cy="402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45744" y="5965902"/>
            <a:ext cx="3732753"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3-8  Python re.py</a:t>
            </a:r>
            <a:r>
              <a:rPr lang="zh-CN" altLang="zh-CN" b="1" kern="100" dirty="0">
                <a:latin typeface="宋体" panose="02010600030101010101" pitchFamily="2" charset="-122"/>
                <a:ea typeface="方正书宋简体"/>
                <a:cs typeface="宋体" panose="02010600030101010101" pitchFamily="2" charset="-122"/>
              </a:rPr>
              <a:t>文件自带的文档</a:t>
            </a:r>
            <a:endParaRPr lang="zh-CN" altLang="en-US" b="1" dirty="0"/>
          </a:p>
        </p:txBody>
      </p:sp>
    </p:spTree>
    <p:extLst>
      <p:ext uri="{BB962C8B-B14F-4D97-AF65-F5344CB8AC3E}">
        <p14:creationId xmlns:p14="http://schemas.microsoft.com/office/powerpoint/2010/main" val="929597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2</a:t>
            </a:r>
            <a:r>
              <a:rPr lang="zh-CN" altLang="zh-CN" dirty="0">
                <a:solidFill>
                  <a:srgbClr val="C00000"/>
                </a:solidFill>
              </a:rPr>
              <a:t>．先抓大再抓小</a:t>
            </a:r>
          </a:p>
          <a:p>
            <a:r>
              <a:rPr lang="en-US" altLang="zh-CN" dirty="0" smtClean="0"/>
              <a:t>         </a:t>
            </a:r>
            <a:r>
              <a:rPr lang="zh-CN" altLang="zh-CN" dirty="0" smtClean="0"/>
              <a:t>一些</a:t>
            </a:r>
            <a:r>
              <a:rPr lang="zh-CN" altLang="zh-CN" dirty="0"/>
              <a:t>无效内容和有效内容可能具有相同的规则。这种情况下很容易把有效内容和无效内容混在一起，如下面这段文字：</a:t>
            </a:r>
          </a:p>
          <a:p>
            <a:r>
              <a:rPr lang="en-US" altLang="zh-CN" dirty="0" smtClean="0"/>
              <a:t> </a:t>
            </a:r>
            <a:r>
              <a:rPr lang="zh-CN" altLang="zh-CN" dirty="0" smtClean="0">
                <a:solidFill>
                  <a:srgbClr val="0070C0"/>
                </a:solidFill>
              </a:rPr>
              <a:t>有效</a:t>
            </a:r>
            <a:r>
              <a:rPr lang="zh-CN" altLang="zh-CN" dirty="0">
                <a:solidFill>
                  <a:srgbClr val="0070C0"/>
                </a:solidFill>
              </a:rPr>
              <a:t>用户:</a:t>
            </a:r>
          </a:p>
          <a:p>
            <a:r>
              <a:rPr lang="zh-CN" altLang="zh-CN" dirty="0">
                <a:solidFill>
                  <a:srgbClr val="0070C0"/>
                </a:solidFill>
              </a:rPr>
              <a:t>姓名: 张三</a:t>
            </a:r>
          </a:p>
          <a:p>
            <a:r>
              <a:rPr lang="zh-CN" altLang="zh-CN" dirty="0">
                <a:solidFill>
                  <a:srgbClr val="0070C0"/>
                </a:solidFill>
              </a:rPr>
              <a:t>姓名: 李四</a:t>
            </a:r>
          </a:p>
          <a:p>
            <a:r>
              <a:rPr lang="zh-CN" altLang="zh-CN" dirty="0">
                <a:solidFill>
                  <a:srgbClr val="0070C0"/>
                </a:solidFill>
              </a:rPr>
              <a:t>姓名: 王</a:t>
            </a:r>
            <a:r>
              <a:rPr lang="zh-CN" altLang="zh-CN" dirty="0" smtClean="0">
                <a:solidFill>
                  <a:srgbClr val="0070C0"/>
                </a:solidFill>
              </a:rPr>
              <a:t>五</a:t>
            </a:r>
            <a:endParaRPr lang="zh-CN" altLang="zh-CN" dirty="0">
              <a:solidFill>
                <a:srgbClr val="0070C0"/>
              </a:solidFill>
            </a:endParaRPr>
          </a:p>
        </p:txBody>
      </p:sp>
      <p:pic>
        <p:nvPicPr>
          <p:cNvPr id="4" name="Picture 2" descr="C:\Program Files\Microsoft Office\MEDIA\CAGCAT10\j0199036.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13983" y="4138373"/>
            <a:ext cx="1570776" cy="17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613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solidFill>
                  <a:srgbClr val="0070C0"/>
                </a:solidFill>
              </a:rPr>
              <a:t>无效用户:</a:t>
            </a:r>
          </a:p>
          <a:p>
            <a:r>
              <a:rPr lang="zh-CN" altLang="zh-CN" dirty="0">
                <a:solidFill>
                  <a:srgbClr val="0070C0"/>
                </a:solidFill>
              </a:rPr>
              <a:t>姓名: 不知名的小虾米</a:t>
            </a:r>
          </a:p>
          <a:p>
            <a:r>
              <a:rPr lang="zh-CN" altLang="zh-CN" dirty="0">
                <a:solidFill>
                  <a:srgbClr val="0070C0"/>
                </a:solidFill>
              </a:rPr>
              <a:t>姓名: 隐身的张大侠</a:t>
            </a:r>
          </a:p>
          <a:p>
            <a:r>
              <a:rPr lang="en-US" altLang="zh-CN" dirty="0" smtClean="0"/>
              <a:t>        </a:t>
            </a:r>
            <a:r>
              <a:rPr lang="zh-CN" altLang="zh-CN" dirty="0" smtClean="0"/>
              <a:t>有效</a:t>
            </a:r>
            <a:r>
              <a:rPr lang="zh-CN" altLang="zh-CN" dirty="0"/>
              <a:t>用户和无效用户的名字前面都以“姓名</a:t>
            </a:r>
            <a:r>
              <a:rPr lang="en-US" altLang="zh-CN" dirty="0"/>
              <a:t>: </a:t>
            </a:r>
            <a:r>
              <a:rPr lang="zh-CN" altLang="zh-CN" dirty="0"/>
              <a:t>”开头，如果使用“姓名</a:t>
            </a:r>
            <a:r>
              <a:rPr lang="en-US" altLang="zh-CN" dirty="0"/>
              <a:t>: (.*?)\n</a:t>
            </a:r>
            <a:r>
              <a:rPr lang="zh-CN" altLang="zh-CN" dirty="0"/>
              <a:t>”来进行匹配，就会把有效信息和无效信息混在一起，难以区分，如图</a:t>
            </a:r>
            <a:r>
              <a:rPr lang="en-US" altLang="zh-CN" dirty="0"/>
              <a:t>3-9</a:t>
            </a:r>
            <a:r>
              <a:rPr lang="zh-CN" altLang="zh-CN" dirty="0"/>
              <a:t>所示。</a:t>
            </a:r>
          </a:p>
          <a:p>
            <a:endParaRPr lang="zh-CN" altLang="en-US" dirty="0"/>
          </a:p>
          <a:p>
            <a:endParaRPr lang="zh-CN" altLang="en-US" dirty="0"/>
          </a:p>
        </p:txBody>
      </p:sp>
    </p:spTree>
    <p:extLst>
      <p:ext uri="{BB962C8B-B14F-4D97-AF65-F5344CB8AC3E}">
        <p14:creationId xmlns:p14="http://schemas.microsoft.com/office/powerpoint/2010/main" val="720171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图3-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6838" y="1910035"/>
            <a:ext cx="3864930" cy="374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517412" y="5809115"/>
            <a:ext cx="6490880"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3-9  </a:t>
            </a:r>
            <a:r>
              <a:rPr lang="zh-CN" altLang="zh-CN" b="1" kern="100" dirty="0">
                <a:latin typeface="Times New Roman" panose="02020603050405020304" pitchFamily="18" charset="0"/>
                <a:ea typeface="方正书宋简体"/>
                <a:cs typeface="Times New Roman" panose="02020603050405020304" pitchFamily="18" charset="0"/>
              </a:rPr>
              <a:t>使用“姓名</a:t>
            </a:r>
            <a:r>
              <a:rPr lang="en-US" altLang="zh-CN" b="1" kern="100" dirty="0">
                <a:latin typeface="Times New Roman" panose="02020603050405020304" pitchFamily="18" charset="0"/>
                <a:ea typeface="方正书宋简体"/>
              </a:rPr>
              <a:t>: (.*?)\n</a:t>
            </a:r>
            <a:r>
              <a:rPr lang="zh-CN" altLang="zh-CN" b="1" kern="100" dirty="0">
                <a:latin typeface="Times New Roman" panose="02020603050405020304" pitchFamily="18" charset="0"/>
                <a:ea typeface="方正书宋简体"/>
                <a:cs typeface="Times New Roman" panose="02020603050405020304" pitchFamily="18" charset="0"/>
              </a:rPr>
              <a:t>”导致有效内容</a:t>
            </a:r>
            <a:r>
              <a:rPr lang="zh-CN" altLang="zh-CN" b="1" kern="100" dirty="0" smtClean="0">
                <a:latin typeface="Times New Roman" panose="02020603050405020304" pitchFamily="18" charset="0"/>
                <a:ea typeface="方正书宋简体"/>
                <a:cs typeface="Times New Roman" panose="02020603050405020304" pitchFamily="18" charset="0"/>
              </a:rPr>
              <a:t>和</a:t>
            </a:r>
            <a:r>
              <a:rPr lang="zh-CN" altLang="zh-CN" b="1" dirty="0"/>
              <a:t>无效内容混在</a:t>
            </a:r>
            <a:r>
              <a:rPr lang="zh-CN" altLang="zh-CN" b="1" dirty="0" smtClean="0"/>
              <a:t>一起</a:t>
            </a:r>
            <a:endParaRPr lang="zh-CN" altLang="zh-CN" b="1" dirty="0"/>
          </a:p>
        </p:txBody>
      </p:sp>
    </p:spTree>
    <p:extLst>
      <p:ext uri="{BB962C8B-B14F-4D97-AF65-F5344CB8AC3E}">
        <p14:creationId xmlns:p14="http://schemas.microsoft.com/office/powerpoint/2010/main" val="688136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5980" y="1845734"/>
            <a:ext cx="5597913" cy="4023360"/>
          </a:xfrm>
        </p:spPr>
        <p:txBody>
          <a:bodyPr/>
          <a:lstStyle/>
          <a:p>
            <a:r>
              <a:rPr lang="en-US" altLang="zh-CN" dirty="0" smtClean="0"/>
              <a:t>        </a:t>
            </a:r>
            <a:r>
              <a:rPr lang="zh-CN" altLang="zh-CN" dirty="0" smtClean="0"/>
              <a:t>要</a:t>
            </a:r>
            <a:r>
              <a:rPr lang="zh-CN" altLang="zh-CN" dirty="0"/>
              <a:t>解决这个问题，就需要使用先抓大再抓小的技巧。先把有效用户这个整体匹配出来，再从有效用户里面匹配出人名，代码和运行效果如图</a:t>
            </a:r>
            <a:r>
              <a:rPr lang="en-US" altLang="zh-CN" dirty="0"/>
              <a:t>3-10</a:t>
            </a:r>
            <a:r>
              <a:rPr lang="zh-CN" altLang="zh-CN" dirty="0"/>
              <a:t>所示。先抓大再抓小的思想会贯穿整个爬虫开发过程，一定要重点掌握。</a:t>
            </a:r>
          </a:p>
          <a:p>
            <a:endParaRPr lang="zh-CN" altLang="en-US" dirty="0"/>
          </a:p>
        </p:txBody>
      </p:sp>
      <p:pic>
        <p:nvPicPr>
          <p:cNvPr id="14338" name="Picture 2" descr="图3-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8588" y="1845734"/>
            <a:ext cx="4622992" cy="386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743804" y="5877547"/>
            <a:ext cx="25699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3-10  </a:t>
            </a:r>
            <a:r>
              <a:rPr lang="zh-CN" altLang="zh-CN" b="1" kern="100" dirty="0">
                <a:latin typeface="Times New Roman" panose="02020603050405020304" pitchFamily="18" charset="0"/>
                <a:ea typeface="方正书宋简体"/>
                <a:cs typeface="Times New Roman" panose="02020603050405020304" pitchFamily="18" charset="0"/>
              </a:rPr>
              <a:t>代码和运行效果</a:t>
            </a:r>
            <a:endParaRPr lang="zh-CN" altLang="en-US" b="1" dirty="0"/>
          </a:p>
        </p:txBody>
      </p:sp>
    </p:spTree>
    <p:extLst>
      <p:ext uri="{BB962C8B-B14F-4D97-AF65-F5344CB8AC3E}">
        <p14:creationId xmlns:p14="http://schemas.microsoft.com/office/powerpoint/2010/main" val="1959213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12281"/>
            <a:ext cx="10058400" cy="4023360"/>
          </a:xfrm>
        </p:spPr>
        <p:txBody>
          <a:bodyPr/>
          <a:lstStyle/>
          <a:p>
            <a:r>
              <a:rPr lang="en-US" altLang="zh-CN" dirty="0">
                <a:solidFill>
                  <a:srgbClr val="C00000"/>
                </a:solidFill>
              </a:rPr>
              <a:t>3</a:t>
            </a:r>
            <a:r>
              <a:rPr lang="zh-CN" altLang="zh-CN" dirty="0">
                <a:solidFill>
                  <a:srgbClr val="C00000"/>
                </a:solidFill>
              </a:rPr>
              <a:t>．括号内和括号外</a:t>
            </a:r>
          </a:p>
          <a:p>
            <a:r>
              <a:rPr lang="en-US" altLang="zh-CN" dirty="0" smtClean="0"/>
              <a:t>         </a:t>
            </a:r>
            <a:r>
              <a:rPr lang="zh-CN" altLang="zh-CN" dirty="0" smtClean="0"/>
              <a:t>在</a:t>
            </a:r>
            <a:r>
              <a:rPr lang="zh-CN" altLang="zh-CN" dirty="0"/>
              <a:t>上面的例子中，括号和“</a:t>
            </a:r>
            <a:r>
              <a:rPr lang="en-US" altLang="zh-CN" dirty="0"/>
              <a:t>.*?</a:t>
            </a:r>
            <a:r>
              <a:rPr lang="zh-CN" altLang="zh-CN" dirty="0"/>
              <a:t>”都是一起使用的，因此可能会有读者认为括号内只能有这</a:t>
            </a:r>
            <a:r>
              <a:rPr lang="en-US" altLang="zh-CN" dirty="0"/>
              <a:t>3</a:t>
            </a:r>
            <a:r>
              <a:rPr lang="zh-CN" altLang="zh-CN" dirty="0"/>
              <a:t>种字符，不能有其他普通的字符。但实际上，括号内也可以有其他字符，对匹配结果的影响如图</a:t>
            </a:r>
            <a:r>
              <a:rPr lang="en-US" altLang="zh-CN" dirty="0"/>
              <a:t>3-11</a:t>
            </a:r>
            <a:r>
              <a:rPr lang="zh-CN" altLang="zh-CN" dirty="0"/>
              <a:t>所示。</a:t>
            </a:r>
          </a:p>
          <a:p>
            <a:endParaRPr lang="zh-CN" altLang="en-US" dirty="0"/>
          </a:p>
        </p:txBody>
      </p:sp>
      <p:pic>
        <p:nvPicPr>
          <p:cNvPr id="15362" name="Image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1306" y="3857414"/>
            <a:ext cx="4630345" cy="215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10406" y="5977468"/>
            <a:ext cx="5032147" cy="369332"/>
          </a:xfrm>
          <a:prstGeom prst="rect">
            <a:avLst/>
          </a:prstGeom>
        </p:spPr>
        <p:txBody>
          <a:bodyPr wrap="none">
            <a:spAutoFit/>
          </a:bodyPr>
          <a:lstStyle/>
          <a:p>
            <a:pPr algn="ctr">
              <a:spcAft>
                <a:spcPts val="600"/>
              </a:spcAft>
            </a:pPr>
            <a:r>
              <a:rPr lang="zh-CN" altLang="zh-CN" b="1" kern="100" dirty="0">
                <a:latin typeface="方正兰亭黑简体"/>
                <a:cs typeface="Times New Roman" panose="02020603050405020304" pitchFamily="18" charset="0"/>
              </a:rPr>
              <a:t>图</a:t>
            </a:r>
            <a:r>
              <a:rPr lang="en-US" altLang="zh-CN" b="1" kern="100" dirty="0">
                <a:latin typeface="方正兰亭黑简体"/>
                <a:cs typeface="Times New Roman" panose="02020603050405020304" pitchFamily="18" charset="0"/>
              </a:rPr>
              <a:t>3-11  </a:t>
            </a:r>
            <a:r>
              <a:rPr lang="zh-CN" altLang="zh-CN" b="1" kern="100" dirty="0">
                <a:latin typeface="方正兰亭黑简体"/>
                <a:cs typeface="Times New Roman" panose="02020603050405020304" pitchFamily="18" charset="0"/>
              </a:rPr>
              <a:t>括号里有无其他字符对匹配结果的影响</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3882676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a:solidFill>
                  <a:srgbClr val="0070C0"/>
                </a:solidFill>
                <a:latin typeface="华文行楷" panose="02010800040101010101" pitchFamily="2" charset="-122"/>
                <a:ea typeface="华文行楷" panose="02010800040101010101" pitchFamily="2" charset="-122"/>
              </a:rPr>
              <a:t>3</a:t>
            </a:r>
            <a:r>
              <a:rPr lang="en-US" altLang="zh-CN" sz="4000" dirty="0" bmk="">
                <a:solidFill>
                  <a:srgbClr val="0070C0"/>
                </a:solidFill>
                <a:latin typeface="华文行楷" panose="02010800040101010101" pitchFamily="2" charset="-122"/>
                <a:ea typeface="华文行楷" panose="02010800040101010101" pitchFamily="2" charset="-122"/>
              </a:rPr>
              <a:t>.2</a:t>
            </a:r>
            <a:r>
              <a:rPr lang="en-US" altLang="zh-CN" sz="4000" dirty="0" bmk="_Toc500017403">
                <a:solidFill>
                  <a:srgbClr val="0070C0"/>
                </a:solidFill>
                <a:latin typeface="华文行楷" panose="02010800040101010101" pitchFamily="2" charset="-122"/>
                <a:ea typeface="华文行楷" panose="02010800040101010101" pitchFamily="2" charset="-122"/>
              </a:rPr>
              <a:t>  Python</a:t>
            </a:r>
            <a:r>
              <a:rPr lang="zh-CN" altLang="en-US" sz="4000" dirty="0" bmk="_Toc500017403">
                <a:solidFill>
                  <a:srgbClr val="0070C0"/>
                </a:solidFill>
                <a:latin typeface="华文行楷" panose="02010800040101010101" pitchFamily="2" charset="-122"/>
                <a:ea typeface="华文行楷" panose="02010800040101010101" pitchFamily="2" charset="-122"/>
              </a:rPr>
              <a:t>文件操作</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4" name="Rectangle 1"/>
          <p:cNvSpPr>
            <a:spLocks noGrp="1" noChangeArrowheads="1"/>
          </p:cNvSpPr>
          <p:nvPr>
            <p:ph idx="1"/>
          </p:nvPr>
        </p:nvSpPr>
        <p:spPr bwMode="auto">
          <a:xfrm>
            <a:off x="1097280" y="1756411"/>
            <a:ext cx="10377325" cy="4585871"/>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的文件操作涉及对文件的读</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写与编码的处理，是学习爬虫的必备知识。</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spc="-50" dirty="0" bmk="_Toc500017404">
                <a:solidFill>
                  <a:srgbClr val="7030A0"/>
                </a:solidFill>
                <a:latin typeface="黑体" panose="02010609060101010101" pitchFamily="49" charset="-122"/>
                <a:ea typeface="黑体" panose="02010609060101010101" pitchFamily="49" charset="-122"/>
              </a:rPr>
              <a:t>3.2.1  </a:t>
            </a:r>
            <a:r>
              <a:rPr lang="zh-CN" altLang="en-US" sz="4000" spc="-50" dirty="0" bmk="_Toc500017404">
                <a:solidFill>
                  <a:srgbClr val="7030A0"/>
                </a:solidFill>
                <a:latin typeface="黑体" panose="02010609060101010101" pitchFamily="49" charset="-122"/>
                <a:ea typeface="黑体" panose="02010609060101010101" pitchFamily="49" charset="-122"/>
              </a:rPr>
              <a:t>使用</a:t>
            </a:r>
            <a:r>
              <a:rPr lang="en-US" altLang="zh-CN" sz="4000" spc="-50" dirty="0" bmk="_Toc500017404">
                <a:solidFill>
                  <a:srgbClr val="7030A0"/>
                </a:solidFill>
                <a:latin typeface="黑体" panose="02010609060101010101" pitchFamily="49" charset="-122"/>
                <a:ea typeface="黑体" panose="02010609060101010101" pitchFamily="49" charset="-122"/>
              </a:rPr>
              <a:t>Python</a:t>
            </a:r>
            <a:r>
              <a:rPr lang="zh-CN" altLang="en-US" sz="4000" spc="-50" dirty="0" bmk="_Toc500017404">
                <a:solidFill>
                  <a:srgbClr val="7030A0"/>
                </a:solidFill>
                <a:latin typeface="黑体" panose="02010609060101010101" pitchFamily="49" charset="-122"/>
                <a:ea typeface="黑体" panose="02010609060101010101" pitchFamily="49" charset="-122"/>
              </a:rPr>
              <a:t>读</a:t>
            </a:r>
            <a:r>
              <a:rPr lang="en-US" altLang="zh-CN" sz="4000" spc="-50" dirty="0" bmk="_Toc500017404">
                <a:solidFill>
                  <a:srgbClr val="7030A0"/>
                </a:solidFill>
                <a:latin typeface="黑体" panose="02010609060101010101" pitchFamily="49" charset="-122"/>
                <a:ea typeface="黑体" panose="02010609060101010101" pitchFamily="49" charset="-122"/>
              </a:rPr>
              <a:t>/</a:t>
            </a:r>
            <a:r>
              <a:rPr lang="zh-CN" altLang="en-US" sz="4000" spc="-50" dirty="0" bmk="_Toc500017404">
                <a:solidFill>
                  <a:srgbClr val="7030A0"/>
                </a:solidFill>
                <a:latin typeface="黑体" panose="02010609060101010101" pitchFamily="49" charset="-122"/>
                <a:ea typeface="黑体" panose="02010609060101010101" pitchFamily="49" charset="-122"/>
              </a:rPr>
              <a:t>写文本文件</a:t>
            </a:r>
            <a:endParaRPr lang="zh-CN" altLang="en-US" sz="4000" spc="-50" dirty="0" bmk="_Toc500017400">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来读</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写文本需要用到“</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open”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这个关键字。它的作用是打开一个文件，并创建一个文件对象。 </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打开文件，有两种写法。</a:t>
            </a:r>
            <a:endParaRPr lang="en-US" altLang="zh-CN" dirty="0">
              <a:latin typeface="Times New Roman" panose="02020603050405020304" pitchFamily="18" charset="0"/>
              <a:ea typeface="方正兰亭刊宋简体"/>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
                <a:schemeClr val="accent2"/>
              </a:buClr>
              <a:buSzTx/>
              <a:buFont typeface="Wingdings" panose="05000000000000000000" pitchFamily="2" charset="2"/>
              <a:buChar char="l"/>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第</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种方式如下：</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f = open('</a:t>
            </a:r>
            <a:r>
              <a:rPr kumimoji="0" lang="zh-CN" altLang="en-US" i="0" u="none" strike="noStrike" cap="none" normalizeH="0" baseline="0" dirty="0" smtClean="0">
                <a:ln>
                  <a:noFill/>
                </a:ln>
                <a:solidFill>
                  <a:srgbClr val="0070C0"/>
                </a:solidFill>
                <a:effectLst/>
                <a:cs typeface="方正兰亭刊宋简体"/>
              </a:rPr>
              <a:t>文件路径</a:t>
            </a:r>
            <a:r>
              <a:rPr kumimoji="0" lang="en-US" altLang="zh-CN" i="0" u="none" strike="noStrike" cap="none" normalizeH="0" baseline="0" dirty="0" smtClean="0">
                <a:ln>
                  <a:noFill/>
                </a:ln>
                <a:solidFill>
                  <a:srgbClr val="0070C0"/>
                </a:solidFill>
                <a:effectLst/>
                <a:cs typeface="方正兰亭刊宋简体"/>
              </a:rPr>
              <a:t>', '</a:t>
            </a:r>
            <a:r>
              <a:rPr kumimoji="0" lang="zh-CN" altLang="en-US" i="0" u="none" strike="noStrike" cap="none" normalizeH="0" baseline="0" dirty="0" smtClean="0">
                <a:ln>
                  <a:noFill/>
                </a:ln>
                <a:solidFill>
                  <a:srgbClr val="0070C0"/>
                </a:solidFill>
                <a:effectLst/>
                <a:cs typeface="方正兰亭刊宋简体"/>
              </a:rPr>
              <a:t>文件操作方式</a:t>
            </a:r>
            <a:r>
              <a:rPr kumimoji="0" lang="en-US" altLang="zh-CN" i="0" u="none" strike="noStrike" cap="none" normalizeH="0" baseline="0" dirty="0" smtClean="0">
                <a:ln>
                  <a:noFill/>
                </a:ln>
                <a:solidFill>
                  <a:srgbClr val="0070C0"/>
                </a:solidFill>
                <a:effectLst/>
                <a:cs typeface="方正兰亭刊宋简体"/>
              </a:rPr>
              <a:t>', encoding='utf-8')</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70C0"/>
                </a:solidFill>
                <a:effectLst/>
                <a:cs typeface="方正兰亭刊宋简体"/>
              </a:rPr>
              <a:t>对文件进行操作</a:t>
            </a:r>
            <a:endParaRPr kumimoji="0" lang="zh-CN" altLang="en-US"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a:rPr>
              <a:t>f.close</a:t>
            </a:r>
            <a:r>
              <a:rPr kumimoji="0" lang="en-US" altLang="zh-CN" i="0" u="none" strike="noStrike" cap="none" normalizeH="0" baseline="0" dirty="0" smtClean="0">
                <a:ln>
                  <a:noFill/>
                </a:ln>
                <a:solidFill>
                  <a:srgbClr val="0070C0"/>
                </a:solidFill>
                <a:effectLst/>
                <a:cs typeface="方正兰亭刊宋简体"/>
              </a:rPr>
              <a:t>() </a:t>
            </a:r>
            <a:endParaRPr kumimoji="0" lang="en-US" altLang="zh-CN" i="0" u="none" strike="noStrike" cap="none" normalizeH="0" baseline="0" dirty="0" smtClean="0">
              <a:ln>
                <a:noFill/>
              </a:ln>
              <a:solidFill>
                <a:srgbClr val="0070C0"/>
              </a:solidFill>
              <a:effectLst/>
            </a:endParaRPr>
          </a:p>
        </p:txBody>
      </p:sp>
    </p:spTree>
    <p:extLst>
      <p:ext uri="{BB962C8B-B14F-4D97-AF65-F5344CB8AC3E}">
        <p14:creationId xmlns:p14="http://schemas.microsoft.com/office/powerpoint/2010/main" val="1836855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65270" y="1845734"/>
            <a:ext cx="10058400" cy="4023360"/>
          </a:xfrm>
        </p:spPr>
        <p:txBody>
          <a:bodyPr/>
          <a:lstStyle/>
          <a:p>
            <a:pPr lvl="0" eaLnBrk="0" fontAlgn="base" hangingPunct="0">
              <a:lnSpc>
                <a:spcPct val="100000"/>
              </a:lnSpc>
              <a:spcBef>
                <a:spcPct val="0"/>
              </a:spcBef>
              <a:spcAft>
                <a:spcPct val="0"/>
              </a:spcAft>
              <a:buClr>
                <a:schemeClr val="accent2"/>
              </a:buClr>
              <a:buSzTx/>
              <a:buFont typeface="Wingdings" panose="05000000000000000000" pitchFamily="2" charset="2"/>
              <a:buChar char="l"/>
            </a:pP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第</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2</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种方式，使用</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Python</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的上下文管理器：</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cs typeface="方正兰亭刊宋简体"/>
              </a:rPr>
              <a:t>with open('</a:t>
            </a:r>
            <a:r>
              <a:rPr lang="zh-CN" altLang="en-US" dirty="0">
                <a:solidFill>
                  <a:srgbClr val="0070C0"/>
                </a:solidFill>
                <a:cs typeface="方正兰亭刊宋简体"/>
              </a:rPr>
              <a:t>文件路径</a:t>
            </a:r>
            <a:r>
              <a:rPr lang="en-US" altLang="zh-CN" dirty="0">
                <a:solidFill>
                  <a:srgbClr val="0070C0"/>
                </a:solidFill>
                <a:cs typeface="方正兰亭刊宋简体"/>
              </a:rPr>
              <a:t>', '</a:t>
            </a:r>
            <a:r>
              <a:rPr lang="zh-CN" altLang="en-US" dirty="0">
                <a:solidFill>
                  <a:srgbClr val="0070C0"/>
                </a:solidFill>
                <a:cs typeface="方正兰亭刊宋简体"/>
              </a:rPr>
              <a:t>文件操作方式</a:t>
            </a:r>
            <a:r>
              <a:rPr lang="en-US" altLang="zh-CN" dirty="0">
                <a:solidFill>
                  <a:srgbClr val="0070C0"/>
                </a:solidFill>
                <a:cs typeface="方正兰亭刊宋简体"/>
              </a:rPr>
              <a:t>', encoding='utf-8') as f:</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cs typeface="方正兰亭刊宋简体"/>
              </a:rPr>
              <a:t>   </a:t>
            </a:r>
            <a:r>
              <a:rPr lang="zh-CN" altLang="en-US" dirty="0">
                <a:solidFill>
                  <a:srgbClr val="0070C0"/>
                </a:solidFill>
                <a:cs typeface="方正兰亭刊宋简体"/>
              </a:rPr>
              <a:t>对文件进行操作</a:t>
            </a:r>
            <a:endParaRPr lang="zh-CN" altLang="en-US" dirty="0">
              <a:solidFill>
                <a:srgbClr val="0070C0"/>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第</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1</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种方式需要手动关闭文件，但是在程序开发中经常会出现忘记关闭文件的情况</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。第</a:t>
            </a: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2</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种</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方法不需要手动关闭文件，只要代码退出了缩进，</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Python</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就会自动关闭文件。 </a:t>
            </a:r>
            <a:endParaRPr lang="zh-CN" altLang="en-US" dirty="0">
              <a:solidFill>
                <a:schemeClr val="tx1"/>
              </a:solidFill>
            </a:endParaRPr>
          </a:p>
          <a:p>
            <a:endParaRPr lang="zh-CN" altLang="en-US" dirty="0"/>
          </a:p>
        </p:txBody>
      </p:sp>
      <p:pic>
        <p:nvPicPr>
          <p:cNvPr id="4"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1844" y="4466407"/>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050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321569" cy="4465856"/>
          </a:xfrm>
        </p:spPr>
        <p:txBody>
          <a:bodyPr>
            <a:normAutofit lnSpcReduction="10000"/>
          </a:bodyPr>
          <a:lstStyle/>
          <a:p>
            <a:r>
              <a:rPr lang="en-US" altLang="zh-CN" dirty="0">
                <a:solidFill>
                  <a:srgbClr val="C00000"/>
                </a:solidFill>
              </a:rPr>
              <a:t>1</a:t>
            </a:r>
            <a:r>
              <a:rPr lang="zh-CN" altLang="zh-CN" dirty="0">
                <a:solidFill>
                  <a:srgbClr val="C00000"/>
                </a:solidFill>
              </a:rPr>
              <a:t>．使用</a:t>
            </a:r>
            <a:r>
              <a:rPr lang="en-US" altLang="zh-CN" dirty="0">
                <a:solidFill>
                  <a:srgbClr val="C00000"/>
                </a:solidFill>
              </a:rPr>
              <a:t>Python</a:t>
            </a:r>
            <a:r>
              <a:rPr lang="zh-CN" altLang="zh-CN" dirty="0">
                <a:solidFill>
                  <a:srgbClr val="C00000"/>
                </a:solidFill>
              </a:rPr>
              <a:t>读文本文件</a:t>
            </a:r>
          </a:p>
          <a:p>
            <a:r>
              <a:rPr lang="en-US" altLang="zh-CN" dirty="0" smtClean="0"/>
              <a:t>         </a:t>
            </a:r>
            <a:r>
              <a:rPr lang="zh-CN" altLang="zh-CN" dirty="0" smtClean="0"/>
              <a:t>使用</a:t>
            </a:r>
            <a:r>
              <a:rPr lang="en-US" altLang="zh-CN" dirty="0"/>
              <a:t>Python</a:t>
            </a:r>
            <a:r>
              <a:rPr lang="zh-CN" altLang="zh-CN" dirty="0"/>
              <a:t>打开一个文本文件时，首先要保证这个文件是存在的。在读文件的时候，“文件操作方式”这个参数可以省略，也可以写成“</a:t>
            </a:r>
            <a:r>
              <a:rPr lang="en-US" altLang="zh-CN" dirty="0"/>
              <a:t>r</a:t>
            </a:r>
            <a:r>
              <a:rPr lang="zh-CN" altLang="zh-CN" dirty="0"/>
              <a:t>”，也就是</a:t>
            </a:r>
            <a:r>
              <a:rPr lang="en-US" altLang="zh-CN" dirty="0"/>
              <a:t>read</a:t>
            </a:r>
            <a:r>
              <a:rPr lang="zh-CN" altLang="zh-CN" dirty="0"/>
              <a:t>的首字母。</a:t>
            </a:r>
            <a:r>
              <a:rPr lang="en-US" altLang="zh-CN" dirty="0"/>
              <a:t> </a:t>
            </a:r>
            <a:endParaRPr lang="zh-CN" altLang="zh-CN" dirty="0"/>
          </a:p>
          <a:p>
            <a:r>
              <a:rPr lang="en-US" altLang="zh-CN" dirty="0" smtClean="0"/>
              <a:t>         </a:t>
            </a:r>
            <a:r>
              <a:rPr lang="zh-CN" altLang="zh-CN" dirty="0" smtClean="0"/>
              <a:t>文件</a:t>
            </a:r>
            <a:r>
              <a:rPr lang="zh-CN" altLang="zh-CN" dirty="0"/>
              <a:t>路径可以是绝对路径，也可以是相对路径。如果是绝对路径，</a:t>
            </a:r>
            <a:r>
              <a:rPr lang="en-US" altLang="zh-CN" dirty="0"/>
              <a:t>Linux</a:t>
            </a:r>
            <a:r>
              <a:rPr lang="zh-CN" altLang="zh-CN" dirty="0"/>
              <a:t>和</a:t>
            </a:r>
            <a:r>
              <a:rPr lang="en-US" altLang="zh-CN" dirty="0"/>
              <a:t>Mac OS</a:t>
            </a:r>
            <a:r>
              <a:rPr lang="zh-CN" altLang="zh-CN" dirty="0"/>
              <a:t>不能直接使用“～”表示“</a:t>
            </a:r>
            <a:r>
              <a:rPr lang="en-US" altLang="zh-CN" dirty="0"/>
              <a:t>home</a:t>
            </a:r>
            <a:r>
              <a:rPr lang="zh-CN" altLang="zh-CN" dirty="0"/>
              <a:t>目录”，因为</a:t>
            </a:r>
            <a:r>
              <a:rPr lang="en-US" altLang="zh-CN" dirty="0"/>
              <a:t>Python</a:t>
            </a:r>
            <a:r>
              <a:rPr lang="zh-CN" altLang="zh-CN" dirty="0"/>
              <a:t>不认识“～”这个符号。如果非要使用这个符号，需要使用</a:t>
            </a:r>
            <a:r>
              <a:rPr lang="en-US" altLang="zh-CN" dirty="0"/>
              <a:t>Python</a:t>
            </a:r>
            <a:r>
              <a:rPr lang="zh-CN" altLang="zh-CN" dirty="0"/>
              <a:t>的“</a:t>
            </a:r>
            <a:r>
              <a:rPr lang="en-US" altLang="zh-CN" dirty="0" err="1"/>
              <a:t>os</a:t>
            </a:r>
            <a:r>
              <a:rPr lang="zh-CN" altLang="zh-CN" dirty="0"/>
              <a:t>”模块，代码如下：</a:t>
            </a:r>
          </a:p>
          <a:p>
            <a:r>
              <a:rPr lang="zh-CN" altLang="zh-CN" dirty="0">
                <a:solidFill>
                  <a:srgbClr val="0070C0"/>
                </a:solidFill>
              </a:rPr>
              <a:t>import os </a:t>
            </a:r>
          </a:p>
          <a:p>
            <a:r>
              <a:rPr lang="en-US" altLang="zh-CN" dirty="0" err="1">
                <a:solidFill>
                  <a:srgbClr val="0070C0"/>
                </a:solidFill>
              </a:rPr>
              <a:t>real_path</a:t>
            </a:r>
            <a:r>
              <a:rPr lang="en-US" altLang="zh-CN" dirty="0">
                <a:solidFill>
                  <a:srgbClr val="0070C0"/>
                </a:solidFill>
              </a:rPr>
              <a:t> = </a:t>
            </a:r>
            <a:r>
              <a:rPr lang="en-US" altLang="zh-CN" dirty="0" err="1">
                <a:solidFill>
                  <a:srgbClr val="0070C0"/>
                </a:solidFill>
              </a:rPr>
              <a:t>os.path.expanduser</a:t>
            </a:r>
            <a:r>
              <a:rPr lang="en-US" altLang="zh-CN" dirty="0">
                <a:solidFill>
                  <a:srgbClr val="0070C0"/>
                </a:solidFill>
              </a:rPr>
              <a:t>('</a:t>
            </a:r>
            <a:r>
              <a:rPr lang="zh-CN" altLang="zh-CN" dirty="0">
                <a:solidFill>
                  <a:srgbClr val="0070C0"/>
                </a:solidFill>
              </a:rPr>
              <a:t>～</a:t>
            </a:r>
            <a:r>
              <a:rPr lang="en-US" altLang="zh-CN" dirty="0">
                <a:solidFill>
                  <a:srgbClr val="0070C0"/>
                </a:solidFill>
              </a:rPr>
              <a:t>/project/xxx</a:t>
            </a:r>
            <a:r>
              <a:rPr lang="en-US"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1957975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1376" y="1845734"/>
            <a:ext cx="10464304" cy="4023360"/>
          </a:xfrm>
        </p:spPr>
        <p:txBody>
          <a:bodyPr/>
          <a:lstStyle/>
          <a:p>
            <a:r>
              <a:rPr lang="en-US" altLang="zh-CN" dirty="0" smtClean="0"/>
              <a:t>        </a:t>
            </a:r>
            <a:r>
              <a:rPr lang="zh-CN" altLang="zh-CN" dirty="0" smtClean="0"/>
              <a:t>这样</a:t>
            </a:r>
            <a:r>
              <a:rPr lang="zh-CN" altLang="zh-CN" dirty="0"/>
              <a:t>，</a:t>
            </a:r>
            <a:r>
              <a:rPr lang="en-US" altLang="zh-CN" dirty="0"/>
              <a:t>Python</a:t>
            </a:r>
            <a:r>
              <a:rPr lang="zh-CN" altLang="zh-CN" dirty="0"/>
              <a:t>就会将这种风格的路径转化为</a:t>
            </a:r>
            <a:r>
              <a:rPr lang="en-US" altLang="zh-CN" dirty="0"/>
              <a:t>Python</a:t>
            </a:r>
            <a:r>
              <a:rPr lang="zh-CN" altLang="zh-CN" dirty="0"/>
              <a:t>能认识的绝对路径。</a:t>
            </a:r>
            <a:r>
              <a:rPr lang="en-US" altLang="zh-CN" dirty="0"/>
              <a:t> </a:t>
            </a:r>
            <a:endParaRPr lang="zh-CN" altLang="zh-CN" dirty="0"/>
          </a:p>
          <a:p>
            <a:r>
              <a:rPr lang="en-US" altLang="zh-CN" dirty="0" smtClean="0"/>
              <a:t>        </a:t>
            </a:r>
            <a:r>
              <a:rPr lang="zh-CN" altLang="zh-CN" dirty="0" smtClean="0"/>
              <a:t>相对</a:t>
            </a:r>
            <a:r>
              <a:rPr lang="zh-CN" altLang="zh-CN" dirty="0"/>
              <a:t>路径是文本文件相对于现在的工作区而言的路径，</a:t>
            </a:r>
            <a:r>
              <a:rPr lang="zh-CN" altLang="zh-CN" dirty="0">
                <a:solidFill>
                  <a:srgbClr val="FF0000"/>
                </a:solidFill>
              </a:rPr>
              <a:t>并不总是相对于当前正在运行的这个</a:t>
            </a:r>
            <a:r>
              <a:rPr lang="en-US" altLang="zh-CN" dirty="0">
                <a:solidFill>
                  <a:srgbClr val="FF0000"/>
                </a:solidFill>
              </a:rPr>
              <a:t>Python</a:t>
            </a:r>
            <a:r>
              <a:rPr lang="zh-CN" altLang="zh-CN" dirty="0">
                <a:solidFill>
                  <a:srgbClr val="FF0000"/>
                </a:solidFill>
              </a:rPr>
              <a:t>文件的路径</a:t>
            </a:r>
            <a:r>
              <a:rPr lang="zh-CN" altLang="zh-CN" dirty="0"/>
              <a:t>。在本章中，请读者直接将文本文件和</a:t>
            </a:r>
            <a:r>
              <a:rPr lang="en-US" altLang="zh-CN" dirty="0"/>
              <a:t>Python</a:t>
            </a:r>
            <a:r>
              <a:rPr lang="zh-CN" altLang="zh-CN" dirty="0"/>
              <a:t>文件放在一起，这样就可以直接使用文件名来打开文本文件。</a:t>
            </a:r>
            <a:r>
              <a:rPr lang="en-US" altLang="zh-CN" dirty="0"/>
              <a:t> </a:t>
            </a:r>
            <a:endParaRPr lang="zh-CN" altLang="zh-CN" dirty="0"/>
          </a:p>
          <a:p>
            <a:r>
              <a:rPr lang="en-US" altLang="zh-CN" dirty="0" smtClean="0"/>
              <a:t>         </a:t>
            </a:r>
            <a:r>
              <a:rPr lang="zh-CN" altLang="zh-CN" dirty="0" smtClean="0"/>
              <a:t>文本文件</a:t>
            </a:r>
            <a:r>
              <a:rPr lang="zh-CN" altLang="zh-CN" dirty="0"/>
              <a:t>的内容和它相对于</a:t>
            </a:r>
            <a:r>
              <a:rPr lang="en-US" altLang="zh-CN" dirty="0"/>
              <a:t>.</a:t>
            </a:r>
            <a:r>
              <a:rPr lang="en-US" altLang="zh-CN" dirty="0" err="1"/>
              <a:t>py</a:t>
            </a:r>
            <a:r>
              <a:rPr lang="zh-CN" altLang="zh-CN" dirty="0"/>
              <a:t>文件的位置如图</a:t>
            </a:r>
            <a:r>
              <a:rPr lang="en-US" altLang="zh-CN" dirty="0"/>
              <a:t>3-12</a:t>
            </a:r>
            <a:r>
              <a:rPr lang="zh-CN" altLang="zh-CN" dirty="0"/>
              <a:t>所示。</a:t>
            </a:r>
          </a:p>
          <a:p>
            <a:endParaRPr lang="zh-CN" altLang="en-US" dirty="0"/>
          </a:p>
          <a:p>
            <a:endParaRPr lang="zh-CN" altLang="en-US" dirty="0"/>
          </a:p>
        </p:txBody>
      </p:sp>
    </p:spTree>
    <p:extLst>
      <p:ext uri="{BB962C8B-B14F-4D97-AF65-F5344CB8AC3E}">
        <p14:creationId xmlns:p14="http://schemas.microsoft.com/office/powerpoint/2010/main" val="239602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3.1  </a:t>
            </a:r>
            <a:r>
              <a:rPr lang="zh-CN" altLang="zh-CN" sz="4000" dirty="0">
                <a:solidFill>
                  <a:srgbClr val="0070C0"/>
                </a:solidFill>
                <a:latin typeface="华文行楷" panose="02010800040101010101" pitchFamily="2" charset="-122"/>
                <a:ea typeface="华文行楷" panose="02010800040101010101" pitchFamily="2" charset="-122"/>
              </a:rPr>
              <a:t>正则表达式</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1097279" y="1845734"/>
            <a:ext cx="10578047" cy="4610822"/>
          </a:xfrm>
        </p:spPr>
        <p:txBody>
          <a:bodyPr>
            <a:normAutofit/>
          </a:bodyPr>
          <a:lstStyle/>
          <a:p>
            <a:r>
              <a:rPr lang="en-US" altLang="zh-CN" dirty="0" smtClean="0"/>
              <a:t>         </a:t>
            </a:r>
            <a:r>
              <a:rPr lang="zh-CN" altLang="zh-CN" dirty="0" smtClean="0"/>
              <a:t>正则表达式</a:t>
            </a:r>
            <a:r>
              <a:rPr lang="zh-CN" altLang="zh-CN" dirty="0"/>
              <a:t>（</a:t>
            </a:r>
            <a:r>
              <a:rPr lang="en-US" altLang="zh-CN" dirty="0"/>
              <a:t>Regular Expression</a:t>
            </a:r>
            <a:r>
              <a:rPr lang="zh-CN" altLang="zh-CN" dirty="0"/>
              <a:t>）是一段字符串，它可以表示一段有规律的信息。</a:t>
            </a:r>
            <a:r>
              <a:rPr lang="en-US" altLang="zh-CN" dirty="0"/>
              <a:t>Python</a:t>
            </a:r>
            <a:r>
              <a:rPr lang="zh-CN" altLang="zh-CN" dirty="0"/>
              <a:t>自带一个正则表达式模块，通过这个模块可以查找、提取、替换一段有规律的信息。</a:t>
            </a:r>
            <a:r>
              <a:rPr lang="en-US" altLang="zh-CN" dirty="0"/>
              <a:t> </a:t>
            </a:r>
            <a:endParaRPr lang="en-US" altLang="zh-CN" dirty="0" smtClean="0"/>
          </a:p>
          <a:p>
            <a:r>
              <a:rPr lang="en-US" altLang="zh-CN" dirty="0" smtClean="0"/>
              <a:t>         </a:t>
            </a:r>
            <a:r>
              <a:rPr lang="zh-CN" altLang="zh-CN" dirty="0" smtClean="0"/>
              <a:t>在</a:t>
            </a:r>
            <a:r>
              <a:rPr lang="zh-CN" altLang="zh-CN" dirty="0"/>
              <a:t>程序开发中，要让计算机程序从一大段文本中找到需要的内容，就可以使用正则表达式来实现。 </a:t>
            </a:r>
          </a:p>
          <a:p>
            <a:r>
              <a:rPr lang="en-US" altLang="zh-CN" dirty="0" smtClean="0"/>
              <a:t>         </a:t>
            </a:r>
            <a:r>
              <a:rPr lang="zh-CN" altLang="zh-CN" dirty="0" smtClean="0"/>
              <a:t>使用</a:t>
            </a:r>
            <a:r>
              <a:rPr lang="zh-CN" altLang="zh-CN" dirty="0"/>
              <a:t>正则表达式有如下步骤。</a:t>
            </a:r>
          </a:p>
          <a:p>
            <a:r>
              <a:rPr lang="zh-CN" altLang="zh-CN" dirty="0"/>
              <a:t>（</a:t>
            </a:r>
            <a:r>
              <a:rPr lang="en-US" altLang="zh-CN" dirty="0"/>
              <a:t>1</a:t>
            </a:r>
            <a:r>
              <a:rPr lang="zh-CN" altLang="zh-CN" dirty="0"/>
              <a:t>）寻找规律。</a:t>
            </a:r>
          </a:p>
          <a:p>
            <a:r>
              <a:rPr lang="zh-CN" altLang="zh-CN" dirty="0"/>
              <a:t>（</a:t>
            </a:r>
            <a:r>
              <a:rPr lang="en-US" altLang="zh-CN" dirty="0"/>
              <a:t>2</a:t>
            </a:r>
            <a:r>
              <a:rPr lang="zh-CN" altLang="zh-CN" dirty="0"/>
              <a:t>）使用正则符号表示规律。</a:t>
            </a:r>
          </a:p>
          <a:p>
            <a:r>
              <a:rPr lang="zh-CN" altLang="zh-CN" dirty="0"/>
              <a:t>（</a:t>
            </a:r>
            <a:r>
              <a:rPr lang="en-US" altLang="zh-CN" dirty="0"/>
              <a:t>3</a:t>
            </a:r>
            <a:r>
              <a:rPr lang="zh-CN" altLang="zh-CN" dirty="0"/>
              <a:t>）提取信息。</a:t>
            </a:r>
          </a:p>
          <a:p>
            <a:endParaRPr lang="zh-CN" altLang="zh-CN" dirty="0"/>
          </a:p>
          <a:p>
            <a:endParaRPr lang="zh-CN" altLang="en-US" dirty="0"/>
          </a:p>
        </p:txBody>
      </p:sp>
      <p:pic>
        <p:nvPicPr>
          <p:cNvPr id="4" name="Picture 2" descr="C:\Program Files\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864" y="3991228"/>
            <a:ext cx="1952531" cy="20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938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3-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3569" y="2759113"/>
            <a:ext cx="8274618" cy="270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79869" y="5820266"/>
            <a:ext cx="51667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3-12  </a:t>
            </a:r>
            <a:r>
              <a:rPr lang="zh-CN" altLang="zh-CN" b="1" kern="100" dirty="0">
                <a:latin typeface="Times New Roman" panose="02020603050405020304" pitchFamily="18" charset="0"/>
                <a:ea typeface="方正书宋简体"/>
                <a:cs typeface="Times New Roman" panose="02020603050405020304" pitchFamily="18" charset="0"/>
              </a:rPr>
              <a:t>文本文件的内容和它相对于</a:t>
            </a:r>
            <a:r>
              <a:rPr lang="en-US" altLang="zh-CN" b="1" kern="100" dirty="0">
                <a:latin typeface="Times New Roman" panose="02020603050405020304" pitchFamily="18" charset="0"/>
                <a:ea typeface="方正书宋简体"/>
              </a:rPr>
              <a:t>.</a:t>
            </a:r>
            <a:r>
              <a:rPr lang="en-US" altLang="zh-CN" b="1" kern="100" dirty="0" err="1">
                <a:latin typeface="Times New Roman" panose="02020603050405020304" pitchFamily="18" charset="0"/>
                <a:ea typeface="方正书宋简体"/>
              </a:rPr>
              <a:t>py</a:t>
            </a:r>
            <a:r>
              <a:rPr lang="zh-CN" altLang="zh-CN" b="1" kern="100" dirty="0">
                <a:latin typeface="Times New Roman" panose="02020603050405020304" pitchFamily="18" charset="0"/>
                <a:ea typeface="方正书宋简体"/>
                <a:cs typeface="Times New Roman" panose="02020603050405020304" pitchFamily="18" charset="0"/>
              </a:rPr>
              <a:t>文件的位置</a:t>
            </a:r>
            <a:endParaRPr lang="zh-CN" altLang="en-US" b="1" dirty="0"/>
          </a:p>
        </p:txBody>
      </p:sp>
    </p:spTree>
    <p:extLst>
      <p:ext uri="{BB962C8B-B14F-4D97-AF65-F5344CB8AC3E}">
        <p14:creationId xmlns:p14="http://schemas.microsoft.com/office/powerpoint/2010/main" val="1669376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使用</a:t>
            </a:r>
            <a:r>
              <a:rPr lang="zh-CN" altLang="zh-CN" dirty="0"/>
              <a:t>下面的代码来打开</a:t>
            </a:r>
            <a:r>
              <a:rPr lang="en-US" altLang="zh-CN" dirty="0"/>
              <a:t>text.txt</a:t>
            </a:r>
            <a:r>
              <a:rPr lang="zh-CN" altLang="zh-CN" dirty="0"/>
              <a:t>文件：</a:t>
            </a:r>
          </a:p>
          <a:p>
            <a:r>
              <a:rPr lang="zh-CN" altLang="zh-CN" dirty="0">
                <a:solidFill>
                  <a:srgbClr val="0070C0"/>
                </a:solidFill>
              </a:rPr>
              <a:t>with open('text.txt', encoding='utf-8') as f:</a:t>
            </a:r>
          </a:p>
          <a:p>
            <a:r>
              <a:rPr lang="zh-CN" altLang="zh-CN" dirty="0">
                <a:solidFill>
                  <a:srgbClr val="0070C0"/>
                </a:solidFill>
              </a:rPr>
              <a:t>   通过f来读文件</a:t>
            </a:r>
          </a:p>
          <a:p>
            <a:r>
              <a:rPr lang="en-US" altLang="zh-CN" dirty="0" smtClean="0"/>
              <a:t>        </a:t>
            </a:r>
            <a:r>
              <a:rPr lang="zh-CN" altLang="zh-CN" dirty="0" smtClean="0"/>
              <a:t>这里</a:t>
            </a:r>
            <a:r>
              <a:rPr lang="zh-CN" altLang="zh-CN" dirty="0"/>
              <a:t>有一个参数“</a:t>
            </a:r>
            <a:r>
              <a:rPr lang="en-US" altLang="zh-CN" dirty="0"/>
              <a:t>encoding</a:t>
            </a:r>
            <a:r>
              <a:rPr lang="zh-CN" altLang="zh-CN" dirty="0"/>
              <a:t>”。这个参数特别有用，它可以在打开文件的时候将文件转换为</a:t>
            </a:r>
            <a:r>
              <a:rPr lang="en-US" altLang="zh-CN" dirty="0"/>
              <a:t>UTF-8</a:t>
            </a:r>
            <a:r>
              <a:rPr lang="zh-CN" altLang="zh-CN" dirty="0"/>
              <a:t>编码格式，从而避免乱码的出现。这个参数只有</a:t>
            </a:r>
            <a:r>
              <a:rPr lang="en-US" altLang="zh-CN" dirty="0"/>
              <a:t>Python 3</a:t>
            </a:r>
            <a:r>
              <a:rPr lang="zh-CN" altLang="zh-CN" dirty="0"/>
              <a:t>有，在</a:t>
            </a:r>
            <a:r>
              <a:rPr lang="en-US" altLang="zh-CN" dirty="0"/>
              <a:t>Python 2</a:t>
            </a:r>
            <a:r>
              <a:rPr lang="zh-CN" altLang="zh-CN" dirty="0"/>
              <a:t>中使用这个参数会报错。如果文件是在</a:t>
            </a:r>
            <a:r>
              <a:rPr lang="en-US" altLang="zh-CN" dirty="0"/>
              <a:t>Windows</a:t>
            </a:r>
            <a:r>
              <a:rPr lang="zh-CN" altLang="zh-CN" dirty="0"/>
              <a:t>中创建的，并且使用</a:t>
            </a:r>
            <a:r>
              <a:rPr lang="en-US" altLang="zh-CN" dirty="0"/>
              <a:t>UTF-8</a:t>
            </a:r>
            <a:r>
              <a:rPr lang="zh-CN" altLang="zh-CN" dirty="0"/>
              <a:t>打开文件出现了乱码，可以把编码格式改为</a:t>
            </a:r>
            <a:r>
              <a:rPr lang="en-US" altLang="zh-CN" dirty="0"/>
              <a:t>GBK</a:t>
            </a:r>
            <a:r>
              <a:rPr lang="zh-CN" altLang="zh-CN" dirty="0"/>
              <a:t>。</a:t>
            </a:r>
          </a:p>
          <a:p>
            <a:endParaRPr lang="zh-CN" altLang="en-US" dirty="0"/>
          </a:p>
        </p:txBody>
      </p:sp>
    </p:spTree>
    <p:extLst>
      <p:ext uri="{BB962C8B-B14F-4D97-AF65-F5344CB8AC3E}">
        <p14:creationId xmlns:p14="http://schemas.microsoft.com/office/powerpoint/2010/main" val="3625293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1804" y="2291782"/>
            <a:ext cx="4939991" cy="4023360"/>
          </a:xfrm>
        </p:spPr>
        <p:txBody>
          <a:bodyPr/>
          <a:lstStyle/>
          <a:p>
            <a:r>
              <a:rPr lang="en-US" altLang="zh-CN" dirty="0" smtClean="0"/>
              <a:t>         </a:t>
            </a:r>
            <a:r>
              <a:rPr lang="zh-CN" altLang="zh-CN" dirty="0" smtClean="0"/>
              <a:t>文本文件</a:t>
            </a:r>
            <a:r>
              <a:rPr lang="zh-CN" altLang="zh-CN" dirty="0"/>
              <a:t>可以按行读取，也可以直接读取里面的所有内容。</a:t>
            </a:r>
          </a:p>
          <a:p>
            <a:r>
              <a:rPr lang="en-US" altLang="zh-CN" dirty="0" smtClean="0"/>
              <a:t>         </a:t>
            </a:r>
            <a:r>
              <a:rPr lang="zh-CN" altLang="zh-CN" dirty="0" smtClean="0"/>
              <a:t>读取</a:t>
            </a:r>
            <a:r>
              <a:rPr lang="zh-CN" altLang="zh-CN" dirty="0"/>
              <a:t>所有行，并以列表的形式返回结果，代码如下：</a:t>
            </a:r>
            <a:r>
              <a:rPr lang="en-US" altLang="zh-CN" dirty="0"/>
              <a:t> </a:t>
            </a:r>
            <a:endParaRPr lang="zh-CN" altLang="zh-CN" dirty="0"/>
          </a:p>
          <a:p>
            <a:r>
              <a:rPr lang="zh-CN" altLang="zh-CN" dirty="0">
                <a:solidFill>
                  <a:srgbClr val="0070C0"/>
                </a:solidFill>
              </a:rPr>
              <a:t>f.readlines()</a:t>
            </a:r>
          </a:p>
          <a:p>
            <a:r>
              <a:rPr lang="en-US" altLang="zh-CN" dirty="0" smtClean="0"/>
              <a:t>           </a:t>
            </a:r>
            <a:r>
              <a:rPr lang="zh-CN" altLang="zh-CN" dirty="0" smtClean="0"/>
              <a:t>运行</a:t>
            </a:r>
            <a:r>
              <a:rPr lang="zh-CN" altLang="zh-CN" dirty="0"/>
              <a:t>效果如图</a:t>
            </a:r>
            <a:r>
              <a:rPr lang="en-US" altLang="zh-CN" dirty="0"/>
              <a:t>3-13</a:t>
            </a:r>
            <a:r>
              <a:rPr lang="zh-CN" altLang="zh-CN" dirty="0"/>
              <a:t>所示。</a:t>
            </a:r>
            <a:r>
              <a:rPr lang="en-US" altLang="zh-CN" dirty="0"/>
              <a:t> </a:t>
            </a:r>
            <a:endParaRPr lang="zh-CN" altLang="zh-CN" dirty="0"/>
          </a:p>
          <a:p>
            <a:endParaRPr lang="zh-CN" altLang="en-US" dirty="0"/>
          </a:p>
        </p:txBody>
      </p:sp>
      <p:pic>
        <p:nvPicPr>
          <p:cNvPr id="18434" name="Image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548" y="3066585"/>
            <a:ext cx="5614398" cy="215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38185" y="5684428"/>
            <a:ext cx="7906215"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3-13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err="1">
                <a:latin typeface="Times New Roman" panose="02020603050405020304" pitchFamily="18" charset="0"/>
                <a:ea typeface="方正书宋简体"/>
              </a:rPr>
              <a:t>readlines</a:t>
            </a:r>
            <a:r>
              <a:rPr lang="en-US" altLang="zh-CN" b="1" kern="100" dirty="0">
                <a:latin typeface="Times New Roman" panose="02020603050405020304" pitchFamily="18" charset="0"/>
                <a:ea typeface="方正书宋简体"/>
              </a:rPr>
              <a:t>()</a:t>
            </a:r>
            <a:r>
              <a:rPr lang="zh-CN" altLang="zh-CN" b="1" kern="100" dirty="0">
                <a:latin typeface="Times New Roman" panose="02020603050405020304" pitchFamily="18" charset="0"/>
                <a:ea typeface="方正书宋简体"/>
                <a:cs typeface="Times New Roman" panose="02020603050405020304" pitchFamily="18" charset="0"/>
              </a:rPr>
              <a:t>读取文本所有行并以列表形式返回结果</a:t>
            </a:r>
            <a:endParaRPr lang="zh-CN" altLang="en-US" b="1" dirty="0"/>
          </a:p>
        </p:txBody>
      </p:sp>
    </p:spTree>
    <p:extLst>
      <p:ext uri="{BB962C8B-B14F-4D97-AF65-F5344CB8AC3E}">
        <p14:creationId xmlns:p14="http://schemas.microsoft.com/office/powerpoint/2010/main" val="4136261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直接</a:t>
            </a:r>
            <a:r>
              <a:rPr lang="zh-CN" altLang="zh-CN" dirty="0"/>
              <a:t>把文件里面的全部内容用一个字符串返回，代码如下：</a:t>
            </a:r>
          </a:p>
          <a:p>
            <a:r>
              <a:rPr lang="zh-CN" altLang="zh-CN" dirty="0">
                <a:solidFill>
                  <a:srgbClr val="0070C0"/>
                </a:solidFill>
              </a:rPr>
              <a:t>f.read()</a:t>
            </a:r>
          </a:p>
          <a:p>
            <a:r>
              <a:rPr lang="en-US" altLang="zh-CN" dirty="0" smtClean="0"/>
              <a:t>        </a:t>
            </a:r>
            <a:r>
              <a:rPr lang="zh-CN" altLang="zh-CN" dirty="0" smtClean="0"/>
              <a:t>运行</a:t>
            </a:r>
            <a:r>
              <a:rPr lang="zh-CN" altLang="zh-CN" dirty="0"/>
              <a:t>结果如图</a:t>
            </a:r>
            <a:r>
              <a:rPr lang="en-US" altLang="zh-CN" dirty="0"/>
              <a:t>3-14</a:t>
            </a:r>
            <a:r>
              <a:rPr lang="zh-CN" altLang="zh-CN" dirty="0"/>
              <a:t>所示。</a:t>
            </a:r>
          </a:p>
          <a:p>
            <a:endParaRPr lang="zh-CN" altLang="en-US" dirty="0"/>
          </a:p>
        </p:txBody>
      </p:sp>
      <p:pic>
        <p:nvPicPr>
          <p:cNvPr id="19458" name="Picture 2" descr="3-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0129" y="3436435"/>
            <a:ext cx="4979832" cy="243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820339" y="5947151"/>
            <a:ext cx="603242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3-14  </a:t>
            </a:r>
            <a:r>
              <a:rPr lang="zh-CN" altLang="zh-CN" b="1" kern="100" dirty="0">
                <a:latin typeface="Times New Roman" panose="02020603050405020304" pitchFamily="18" charset="0"/>
                <a:ea typeface="方正书宋简体"/>
                <a:cs typeface="Times New Roman" panose="02020603050405020304" pitchFamily="18" charset="0"/>
              </a:rPr>
              <a:t>直接把整个文本内容以一个字符串方式返回的结果</a:t>
            </a:r>
            <a:endParaRPr lang="zh-CN" altLang="en-US" b="1" dirty="0"/>
          </a:p>
        </p:txBody>
      </p:sp>
    </p:spTree>
    <p:extLst>
      <p:ext uri="{BB962C8B-B14F-4D97-AF65-F5344CB8AC3E}">
        <p14:creationId xmlns:p14="http://schemas.microsoft.com/office/powerpoint/2010/main" val="1778463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r>
              <a:rPr lang="en-US" altLang="zh-CN" dirty="0">
                <a:solidFill>
                  <a:srgbClr val="C00000"/>
                </a:solidFill>
              </a:rPr>
              <a:t>2</a:t>
            </a:r>
            <a:r>
              <a:rPr lang="zh-CN" altLang="zh-CN" dirty="0">
                <a:solidFill>
                  <a:srgbClr val="C00000"/>
                </a:solidFill>
              </a:rPr>
              <a:t>．使用</a:t>
            </a:r>
            <a:r>
              <a:rPr lang="en-US" altLang="zh-CN" dirty="0">
                <a:solidFill>
                  <a:srgbClr val="C00000"/>
                </a:solidFill>
              </a:rPr>
              <a:t>Python</a:t>
            </a:r>
            <a:r>
              <a:rPr lang="zh-CN" altLang="zh-CN" dirty="0">
                <a:solidFill>
                  <a:srgbClr val="C00000"/>
                </a:solidFill>
              </a:rPr>
              <a:t>写文本文件</a:t>
            </a:r>
          </a:p>
          <a:p>
            <a:r>
              <a:rPr lang="en-US" altLang="zh-CN" dirty="0" smtClean="0"/>
              <a:t>         </a:t>
            </a:r>
            <a:r>
              <a:rPr lang="zh-CN" altLang="zh-CN" dirty="0" smtClean="0"/>
              <a:t>使用</a:t>
            </a:r>
            <a:r>
              <a:rPr lang="en-US" altLang="zh-CN" dirty="0"/>
              <a:t>Python</a:t>
            </a:r>
            <a:r>
              <a:rPr lang="zh-CN" altLang="zh-CN" dirty="0"/>
              <a:t>写文件也需要先打开文件，使用如下代码来打开文件：</a:t>
            </a:r>
          </a:p>
          <a:p>
            <a:r>
              <a:rPr lang="zh-CN" altLang="zh-CN" dirty="0">
                <a:solidFill>
                  <a:srgbClr val="0070C0"/>
                </a:solidFill>
              </a:rPr>
              <a:t>with open('new.txt', 'w', encoding='utf-8') as f:</a:t>
            </a:r>
          </a:p>
          <a:p>
            <a:r>
              <a:rPr lang="zh-CN" altLang="zh-CN" dirty="0">
                <a:solidFill>
                  <a:srgbClr val="0070C0"/>
                </a:solidFill>
              </a:rPr>
              <a:t>   通过f来写文件</a:t>
            </a:r>
          </a:p>
          <a:p>
            <a:r>
              <a:rPr lang="en-US" altLang="zh-CN" dirty="0" smtClean="0"/>
              <a:t>        </a:t>
            </a:r>
            <a:r>
              <a:rPr lang="zh-CN" altLang="zh-CN" dirty="0" smtClean="0"/>
              <a:t>这里</a:t>
            </a:r>
            <a:r>
              <a:rPr lang="zh-CN" altLang="zh-CN" dirty="0"/>
              <a:t>多出来一个参数“</a:t>
            </a:r>
            <a:r>
              <a:rPr lang="en-US" altLang="zh-CN" dirty="0"/>
              <a:t>w</a:t>
            </a:r>
            <a:r>
              <a:rPr lang="zh-CN" altLang="zh-CN" dirty="0"/>
              <a:t>”，</a:t>
            </a:r>
            <a:r>
              <a:rPr lang="en-US" altLang="zh-CN" dirty="0"/>
              <a:t>w</a:t>
            </a:r>
            <a:r>
              <a:rPr lang="zh-CN" altLang="zh-CN" dirty="0"/>
              <a:t>是英文</a:t>
            </a:r>
            <a:r>
              <a:rPr lang="en-US" altLang="zh-CN" dirty="0"/>
              <a:t>write</a:t>
            </a:r>
            <a:r>
              <a:rPr lang="zh-CN" altLang="zh-CN" dirty="0"/>
              <a:t>的首字母，意思是以写的方式打开文件。这个参数除了为“</a:t>
            </a:r>
            <a:r>
              <a:rPr lang="en-US" altLang="zh-CN" dirty="0"/>
              <a:t>w</a:t>
            </a:r>
            <a:r>
              <a:rPr lang="zh-CN" altLang="zh-CN" dirty="0"/>
              <a:t>”外，还可以为“</a:t>
            </a:r>
            <a:r>
              <a:rPr lang="en-US" altLang="zh-CN" dirty="0"/>
              <a:t>a</a:t>
            </a:r>
            <a:r>
              <a:rPr lang="zh-CN" altLang="zh-CN" dirty="0" smtClean="0"/>
              <a:t>”。</a:t>
            </a:r>
            <a:r>
              <a:rPr lang="zh-CN" altLang="zh-CN" dirty="0"/>
              <a:t>它们的区别在于，如果原来已经有一个</a:t>
            </a:r>
            <a:r>
              <a:rPr lang="en-US" altLang="zh-CN" dirty="0"/>
              <a:t>new.txt</a:t>
            </a:r>
            <a:r>
              <a:rPr lang="zh-CN" altLang="zh-CN" dirty="0"/>
              <a:t>文件了，使用“</a:t>
            </a:r>
            <a:r>
              <a:rPr lang="en-US" altLang="zh-CN" dirty="0"/>
              <a:t>w</a:t>
            </a:r>
            <a:r>
              <a:rPr lang="zh-CN" altLang="zh-CN" dirty="0"/>
              <a:t>”会覆盖原来的文件，导致原来的内容丢失；而使用“</a:t>
            </a:r>
            <a:r>
              <a:rPr lang="en-US" altLang="zh-CN" dirty="0"/>
              <a:t>a</a:t>
            </a:r>
            <a:r>
              <a:rPr lang="zh-CN" altLang="zh-CN" dirty="0"/>
              <a:t>”，则会把新的内容写到原来的文件末尾。 </a:t>
            </a:r>
          </a:p>
        </p:txBody>
      </p:sp>
    </p:spTree>
    <p:extLst>
      <p:ext uri="{BB962C8B-B14F-4D97-AF65-F5344CB8AC3E}">
        <p14:creationId xmlns:p14="http://schemas.microsoft.com/office/powerpoint/2010/main" val="2874552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写</a:t>
            </a:r>
            <a:r>
              <a:rPr lang="zh-CN" altLang="zh-CN" dirty="0"/>
              <a:t>文件时可以直接写一大段文本，也可以写一个列表。</a:t>
            </a:r>
          </a:p>
          <a:p>
            <a:r>
              <a:rPr lang="en-US" altLang="zh-CN" dirty="0" smtClean="0"/>
              <a:t>          </a:t>
            </a:r>
            <a:r>
              <a:rPr lang="zh-CN" altLang="zh-CN" dirty="0" smtClean="0"/>
              <a:t>直接</a:t>
            </a:r>
            <a:r>
              <a:rPr lang="zh-CN" altLang="zh-CN" dirty="0"/>
              <a:t>将一大段字符串写入到文本中，可以使用下面这一行代码：</a:t>
            </a:r>
          </a:p>
          <a:p>
            <a:r>
              <a:rPr lang="zh-CN" altLang="zh-CN" dirty="0">
                <a:solidFill>
                  <a:srgbClr val="0070C0"/>
                </a:solidFill>
              </a:rPr>
              <a:t>f.write("一大段文字</a:t>
            </a:r>
            <a:r>
              <a:rPr lang="zh-CN" altLang="zh-CN" dirty="0" smtClean="0">
                <a:solidFill>
                  <a:srgbClr val="0070C0"/>
                </a:solidFill>
              </a:rPr>
              <a:t>")</a:t>
            </a:r>
            <a:endParaRPr lang="en-US" altLang="zh-CN" dirty="0" smtClean="0">
              <a:solidFill>
                <a:srgbClr val="0070C0"/>
              </a:solidFill>
            </a:endParaRPr>
          </a:p>
          <a:p>
            <a:r>
              <a:rPr lang="en-US" altLang="zh-CN" dirty="0" smtClean="0"/>
              <a:t>         </a:t>
            </a:r>
            <a:r>
              <a:rPr lang="zh-CN" altLang="zh-CN" dirty="0" smtClean="0"/>
              <a:t>把</a:t>
            </a:r>
            <a:r>
              <a:rPr lang="zh-CN" altLang="zh-CN" dirty="0"/>
              <a:t>列表里面的所有字符串写入到文本中，可以使用下面这一行代码：</a:t>
            </a:r>
          </a:p>
          <a:p>
            <a:r>
              <a:rPr lang="zh-CN" altLang="zh-CN" dirty="0">
                <a:solidFill>
                  <a:srgbClr val="0070C0"/>
                </a:solidFill>
              </a:rPr>
              <a:t>f.writelines(['第一段话', '第二段话', '第三段话</a:t>
            </a:r>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4084971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需要</a:t>
            </a:r>
            <a:r>
              <a:rPr lang="zh-CN" altLang="zh-CN" dirty="0"/>
              <a:t>特别注意，写列表的时候，</a:t>
            </a:r>
            <a:r>
              <a:rPr lang="en-US" altLang="zh-CN" dirty="0"/>
              <a:t>Python</a:t>
            </a:r>
            <a:r>
              <a:rPr lang="zh-CN" altLang="zh-CN" dirty="0"/>
              <a:t>写到文本中的文字是不会自动换行的，需要人工输入换行符才可以。代码和运行生成的文本</a:t>
            </a:r>
            <a:r>
              <a:rPr lang="en-US" altLang="zh-CN" dirty="0"/>
              <a:t>new.txt</a:t>
            </a:r>
            <a:r>
              <a:rPr lang="zh-CN" altLang="zh-CN" dirty="0"/>
              <a:t>如图</a:t>
            </a:r>
            <a:r>
              <a:rPr lang="en-US" altLang="zh-CN" dirty="0"/>
              <a:t>3-15</a:t>
            </a:r>
            <a:r>
              <a:rPr lang="zh-CN" altLang="zh-CN" dirty="0"/>
              <a:t>和图</a:t>
            </a:r>
            <a:r>
              <a:rPr lang="en-US" altLang="zh-CN" dirty="0"/>
              <a:t>3-16</a:t>
            </a:r>
            <a:r>
              <a:rPr lang="zh-CN" altLang="zh-CN" dirty="0"/>
              <a:t>所示。请注意代码第</a:t>
            </a:r>
            <a:r>
              <a:rPr lang="en-US" altLang="zh-CN" dirty="0"/>
              <a:t>8</a:t>
            </a:r>
            <a:r>
              <a:rPr lang="zh-CN" altLang="zh-CN" dirty="0"/>
              <a:t>行列表中的两个字符串，在</a:t>
            </a:r>
            <a:r>
              <a:rPr lang="en-US" altLang="zh-CN" dirty="0"/>
              <a:t>new.txt</a:t>
            </a:r>
            <a:r>
              <a:rPr lang="zh-CN" altLang="zh-CN" dirty="0"/>
              <a:t>的第</a:t>
            </a:r>
            <a:r>
              <a:rPr lang="en-US" altLang="zh-CN" dirty="0"/>
              <a:t>3</a:t>
            </a:r>
            <a:r>
              <a:rPr lang="zh-CN" altLang="zh-CN" dirty="0"/>
              <a:t>行中被拼在了一起。</a:t>
            </a:r>
          </a:p>
          <a:p>
            <a:endParaRPr lang="zh-CN" altLang="zh-CN" dirty="0"/>
          </a:p>
          <a:p>
            <a:endParaRPr lang="zh-CN" altLang="en-US" dirty="0"/>
          </a:p>
          <a:p>
            <a:endParaRPr lang="zh-CN" altLang="en-US" dirty="0"/>
          </a:p>
          <a:p>
            <a:endParaRPr lang="zh-CN" altLang="en-US" dirty="0"/>
          </a:p>
        </p:txBody>
      </p:sp>
      <p:pic>
        <p:nvPicPr>
          <p:cNvPr id="4" name="Image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7266" y="3526308"/>
            <a:ext cx="7078428" cy="239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241741" y="5976126"/>
            <a:ext cx="5724644"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3-15  </a:t>
            </a:r>
            <a:r>
              <a:rPr lang="zh-CN" altLang="zh-CN" b="1" kern="1000" dirty="0">
                <a:latin typeface="方正兰亭黑简体"/>
                <a:cs typeface="Times New Roman" panose="02020603050405020304" pitchFamily="18" charset="0"/>
              </a:rPr>
              <a:t>写字符串和包含字符串的列表到文本中的代码</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1638202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Image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5067" y="2422989"/>
            <a:ext cx="8428318" cy="282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56615" y="5842568"/>
            <a:ext cx="372409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3-16  </a:t>
            </a:r>
            <a:r>
              <a:rPr lang="zh-CN" altLang="zh-CN" b="1" kern="100" dirty="0">
                <a:latin typeface="Times New Roman" panose="02020603050405020304" pitchFamily="18" charset="0"/>
                <a:ea typeface="方正书宋简体"/>
                <a:cs typeface="Times New Roman" panose="02020603050405020304" pitchFamily="18" charset="0"/>
              </a:rPr>
              <a:t>写文本生成的文件内容结果</a:t>
            </a:r>
            <a:endParaRPr lang="zh-CN" altLang="en-US" b="1" dirty="0"/>
          </a:p>
        </p:txBody>
      </p:sp>
    </p:spTree>
    <p:extLst>
      <p:ext uri="{BB962C8B-B14F-4D97-AF65-F5344CB8AC3E}">
        <p14:creationId xmlns:p14="http://schemas.microsoft.com/office/powerpoint/2010/main" val="55046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17405">
                <a:solidFill>
                  <a:srgbClr val="7030A0"/>
                </a:solidFill>
                <a:latin typeface="黑体" panose="02010609060101010101" pitchFamily="49" charset="-122"/>
                <a:ea typeface="黑体" panose="02010609060101010101" pitchFamily="49" charset="-122"/>
                <a:cs typeface="+mn-cs"/>
              </a:rPr>
              <a:t>3.2.2  </a:t>
            </a:r>
            <a:r>
              <a:rPr lang="zh-CN" altLang="en-US" sz="4000" dirty="0" bmk="_Toc500017405">
                <a:solidFill>
                  <a:srgbClr val="7030A0"/>
                </a:solidFill>
                <a:latin typeface="黑体" panose="02010609060101010101" pitchFamily="49" charset="-122"/>
                <a:ea typeface="黑体" panose="02010609060101010101" pitchFamily="49" charset="-122"/>
                <a:cs typeface="+mn-cs"/>
              </a:rPr>
              <a:t>使用</a:t>
            </a:r>
            <a:r>
              <a:rPr lang="en-US" altLang="zh-CN" sz="4000" dirty="0" bmk="_Toc500017405">
                <a:solidFill>
                  <a:srgbClr val="7030A0"/>
                </a:solidFill>
                <a:latin typeface="黑体" panose="02010609060101010101" pitchFamily="49" charset="-122"/>
                <a:ea typeface="黑体" panose="02010609060101010101" pitchFamily="49" charset="-122"/>
                <a:cs typeface="+mn-cs"/>
              </a:rPr>
              <a:t>Python</a:t>
            </a:r>
            <a:r>
              <a:rPr lang="zh-CN" altLang="en-US" sz="4000" dirty="0" bmk="_Toc500017405">
                <a:solidFill>
                  <a:srgbClr val="7030A0"/>
                </a:solidFill>
                <a:latin typeface="黑体" panose="02010609060101010101" pitchFamily="49" charset="-122"/>
                <a:ea typeface="黑体" panose="02010609060101010101" pitchFamily="49" charset="-122"/>
                <a:cs typeface="+mn-cs"/>
              </a:rPr>
              <a:t>读</a:t>
            </a:r>
            <a:r>
              <a:rPr lang="en-US" altLang="zh-CN" sz="4000" dirty="0" bmk="_Toc500017405">
                <a:solidFill>
                  <a:srgbClr val="7030A0"/>
                </a:solidFill>
                <a:latin typeface="黑体" panose="02010609060101010101" pitchFamily="49" charset="-122"/>
                <a:ea typeface="黑体" panose="02010609060101010101" pitchFamily="49" charset="-122"/>
                <a:cs typeface="+mn-cs"/>
              </a:rPr>
              <a:t>/</a:t>
            </a:r>
            <a:r>
              <a:rPr lang="zh-CN" altLang="en-US" sz="4000" dirty="0" bmk="_Toc500017405">
                <a:solidFill>
                  <a:srgbClr val="7030A0"/>
                </a:solidFill>
                <a:latin typeface="黑体" panose="02010609060101010101" pitchFamily="49" charset="-122"/>
                <a:ea typeface="黑体" panose="02010609060101010101" pitchFamily="49" charset="-122"/>
                <a:cs typeface="+mn-cs"/>
              </a:rPr>
              <a:t>写</a:t>
            </a:r>
            <a:r>
              <a:rPr lang="en-US" altLang="zh-CN" sz="4000" dirty="0" bmk="_Toc500017405">
                <a:solidFill>
                  <a:srgbClr val="7030A0"/>
                </a:solidFill>
                <a:latin typeface="黑体" panose="02010609060101010101" pitchFamily="49" charset="-122"/>
                <a:ea typeface="黑体" panose="02010609060101010101" pitchFamily="49" charset="-122"/>
                <a:cs typeface="+mn-cs"/>
              </a:rPr>
              <a:t>CSV</a:t>
            </a:r>
            <a:r>
              <a:rPr lang="zh-CN" altLang="en-US" sz="4000" dirty="0" bmk="_Toc500017405">
                <a:solidFill>
                  <a:srgbClr val="7030A0"/>
                </a:solidFill>
                <a:latin typeface="黑体" panose="02010609060101010101" pitchFamily="49" charset="-122"/>
                <a:ea typeface="黑体" panose="02010609060101010101" pitchFamily="49" charset="-122"/>
                <a:cs typeface="+mn-cs"/>
              </a:rPr>
              <a:t>文件</a:t>
            </a:r>
            <a:endParaRPr lang="zh-CN" altLang="en-US" sz="4000" dirty="0" bmk="_Toc500017404">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332514" y="1852947"/>
            <a:ext cx="990507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CSV</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文件可以用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Excel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或者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Numbers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打开，得到可读性很高的表格，如图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17</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 </a:t>
            </a:r>
            <a:endParaRPr kumimoji="0" lang="zh-CN" altLang="en-US" i="0" u="none" strike="noStrike" cap="none" normalizeH="0" baseline="0" dirty="0" smtClean="0">
              <a:ln>
                <a:noFill/>
              </a:ln>
              <a:solidFill>
                <a:schemeClr val="tx1"/>
              </a:solidFill>
              <a:effectLst/>
            </a:endParaRPr>
          </a:p>
        </p:txBody>
      </p:sp>
      <p:pic>
        <p:nvPicPr>
          <p:cNvPr id="22530" name="Picture 2" descr="3-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4171" y="2807054"/>
            <a:ext cx="4526459" cy="310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265233" y="6025903"/>
            <a:ext cx="3722494"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3-17  </a:t>
            </a:r>
            <a:r>
              <a:rPr lang="zh-CN" altLang="zh-CN" b="1" kern="100" dirty="0">
                <a:latin typeface="宋体" panose="02010600030101010101" pitchFamily="2" charset="-122"/>
                <a:ea typeface="方正书宋简体"/>
                <a:cs typeface="宋体" panose="02010600030101010101" pitchFamily="2" charset="-122"/>
              </a:rPr>
              <a:t>使用</a:t>
            </a:r>
            <a:r>
              <a:rPr lang="en-US" altLang="zh-CN" b="1" kern="100" dirty="0">
                <a:latin typeface="Times New Roman" panose="02020603050405020304" pitchFamily="18" charset="0"/>
                <a:ea typeface="方正书宋简体"/>
              </a:rPr>
              <a:t>Numbers</a:t>
            </a:r>
            <a:r>
              <a:rPr lang="zh-CN" altLang="zh-CN" b="1" kern="100" dirty="0">
                <a:latin typeface="宋体" panose="02010600030101010101" pitchFamily="2" charset="-122"/>
                <a:ea typeface="方正书宋简体"/>
                <a:cs typeface="宋体" panose="02010600030101010101" pitchFamily="2" charset="-122"/>
              </a:rPr>
              <a:t>打开</a:t>
            </a:r>
            <a:r>
              <a:rPr lang="en-US" altLang="zh-CN" b="1" kern="100" dirty="0">
                <a:latin typeface="Times New Roman" panose="02020603050405020304" pitchFamily="18" charset="0"/>
                <a:ea typeface="方正书宋简体"/>
              </a:rPr>
              <a:t>CSV</a:t>
            </a:r>
            <a:r>
              <a:rPr lang="zh-CN" altLang="zh-CN" b="1" kern="100" dirty="0">
                <a:latin typeface="宋体" panose="02010600030101010101" pitchFamily="2" charset="-122"/>
                <a:ea typeface="方正书宋简体"/>
                <a:cs typeface="宋体" panose="02010600030101010101" pitchFamily="2" charset="-122"/>
              </a:rPr>
              <a:t>文件</a:t>
            </a:r>
            <a:endParaRPr lang="zh-CN" altLang="en-US" b="1" dirty="0"/>
          </a:p>
        </p:txBody>
      </p:sp>
    </p:spTree>
    <p:extLst>
      <p:ext uri="{BB962C8B-B14F-4D97-AF65-F5344CB8AC3E}">
        <p14:creationId xmlns:p14="http://schemas.microsoft.com/office/powerpoint/2010/main" val="703523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CSV</a:t>
            </a:r>
            <a:r>
              <a:rPr lang="zh-CN" altLang="zh-CN" dirty="0"/>
              <a:t>文件本质上就是文本文件，但是如果直接用文本编辑器打开，可读性并不高，如图</a:t>
            </a:r>
            <a:r>
              <a:rPr lang="en-US" altLang="zh-CN" dirty="0"/>
              <a:t>3-18</a:t>
            </a:r>
            <a:r>
              <a:rPr lang="zh-CN" altLang="zh-CN" dirty="0"/>
              <a:t>所示。</a:t>
            </a:r>
          </a:p>
          <a:p>
            <a:endParaRPr lang="zh-CN" altLang="en-US" dirty="0"/>
          </a:p>
        </p:txBody>
      </p:sp>
      <p:pic>
        <p:nvPicPr>
          <p:cNvPr id="24578" name="Picture 2" descr="3-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5531" y="2682753"/>
            <a:ext cx="5761897" cy="329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01053" y="5977468"/>
            <a:ext cx="4224233" cy="369332"/>
          </a:xfrm>
          <a:prstGeom prst="rect">
            <a:avLst/>
          </a:prstGeom>
        </p:spPr>
        <p:txBody>
          <a:bodyPr wrap="none">
            <a:spAutoFit/>
          </a:bodyPr>
          <a:lstStyle/>
          <a:p>
            <a:pPr algn="ctr">
              <a:spcAft>
                <a:spcPts val="600"/>
              </a:spcAft>
            </a:pPr>
            <a:r>
              <a:rPr lang="zh-CN" altLang="zh-CN" b="1" kern="100" dirty="0">
                <a:latin typeface="方正兰亭黑简体"/>
                <a:cs typeface="Times New Roman" panose="02020603050405020304" pitchFamily="18" charset="0"/>
              </a:rPr>
              <a:t>图</a:t>
            </a:r>
            <a:r>
              <a:rPr lang="en-US" altLang="zh-CN" b="1" kern="100" dirty="0">
                <a:latin typeface="方正兰亭黑简体"/>
                <a:cs typeface="Times New Roman" panose="02020603050405020304" pitchFamily="18" charset="0"/>
              </a:rPr>
              <a:t>3-18  </a:t>
            </a:r>
            <a:r>
              <a:rPr lang="zh-CN" altLang="zh-CN" b="1" kern="100" dirty="0">
                <a:latin typeface="方正兰亭黑简体"/>
                <a:cs typeface="Times New Roman" panose="02020603050405020304" pitchFamily="18" charset="0"/>
              </a:rPr>
              <a:t>直接用文本编辑器打开</a:t>
            </a:r>
            <a:r>
              <a:rPr lang="en-US" altLang="zh-CN" b="1" kern="100" dirty="0">
                <a:latin typeface="方正兰亭黑简体"/>
                <a:cs typeface="Times New Roman" panose="02020603050405020304" pitchFamily="18" charset="0"/>
              </a:rPr>
              <a:t>CSV</a:t>
            </a:r>
            <a:r>
              <a:rPr lang="zh-CN" altLang="zh-CN" b="1" kern="100" dirty="0">
                <a:latin typeface="方正兰亭黑简体"/>
                <a:cs typeface="Times New Roman" panose="02020603050405020304" pitchFamily="18" charset="0"/>
              </a:rPr>
              <a:t>文件</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644853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1</a:t>
            </a:r>
            <a:r>
              <a:rPr lang="zh-CN" altLang="zh-CN" dirty="0">
                <a:solidFill>
                  <a:srgbClr val="C00000"/>
                </a:solidFill>
              </a:rPr>
              <a:t>．点号“</a:t>
            </a:r>
            <a:r>
              <a:rPr lang="en-US" altLang="zh-CN" dirty="0">
                <a:solidFill>
                  <a:srgbClr val="C00000"/>
                </a:solidFill>
              </a:rPr>
              <a:t>.</a:t>
            </a:r>
            <a:r>
              <a:rPr lang="zh-CN" altLang="zh-CN" dirty="0">
                <a:solidFill>
                  <a:srgbClr val="C00000"/>
                </a:solidFill>
              </a:rPr>
              <a:t>”</a:t>
            </a:r>
          </a:p>
          <a:p>
            <a:r>
              <a:rPr lang="en-US" altLang="zh-CN" dirty="0" smtClean="0"/>
              <a:t>         </a:t>
            </a:r>
            <a:r>
              <a:rPr lang="zh-CN" altLang="zh-CN" dirty="0" smtClean="0"/>
              <a:t>一</a:t>
            </a:r>
            <a:r>
              <a:rPr lang="zh-CN" altLang="zh-CN" dirty="0"/>
              <a:t>个点号可以代替除了换行符以外的任何一个字符，包括但不限于英文字母、数字、汉字、英文标点符号和中文标点符号</a:t>
            </a:r>
            <a:r>
              <a:rPr lang="zh-CN" altLang="zh-CN" dirty="0" smtClean="0"/>
              <a:t>。</a:t>
            </a:r>
            <a:endParaRPr lang="en-US" altLang="zh-CN" dirty="0" smtClean="0"/>
          </a:p>
          <a:p>
            <a:r>
              <a:rPr lang="en-US" altLang="zh-CN" dirty="0">
                <a:solidFill>
                  <a:srgbClr val="C00000"/>
                </a:solidFill>
              </a:rPr>
              <a:t>2</a:t>
            </a:r>
            <a:r>
              <a:rPr lang="zh-CN" altLang="zh-CN" dirty="0">
                <a:solidFill>
                  <a:srgbClr val="C00000"/>
                </a:solidFill>
              </a:rPr>
              <a:t>．星号“</a:t>
            </a:r>
            <a:r>
              <a:rPr lang="en-US" altLang="zh-CN" dirty="0">
                <a:solidFill>
                  <a:srgbClr val="C00000"/>
                </a:solidFill>
              </a:rPr>
              <a:t>*</a:t>
            </a:r>
            <a:r>
              <a:rPr lang="zh-CN" altLang="zh-CN" dirty="0">
                <a:solidFill>
                  <a:srgbClr val="C00000"/>
                </a:solidFill>
              </a:rPr>
              <a:t>”</a:t>
            </a:r>
          </a:p>
          <a:p>
            <a:r>
              <a:rPr lang="en-US" altLang="zh-CN" dirty="0" smtClean="0"/>
              <a:t>         </a:t>
            </a:r>
            <a:r>
              <a:rPr lang="zh-CN" altLang="zh-CN" dirty="0" smtClean="0"/>
              <a:t>一</a:t>
            </a:r>
            <a:r>
              <a:rPr lang="zh-CN" altLang="zh-CN" dirty="0"/>
              <a:t>个星号可以表示它前面的一个子表达式（普通字符、另一个或几个正则表达式符号）</a:t>
            </a:r>
            <a:r>
              <a:rPr lang="en-US" altLang="zh-CN" dirty="0"/>
              <a:t>0</a:t>
            </a:r>
            <a:r>
              <a:rPr lang="zh-CN" altLang="zh-CN" dirty="0"/>
              <a:t>次到无限次。</a:t>
            </a:r>
          </a:p>
        </p:txBody>
      </p:sp>
      <p:sp>
        <p:nvSpPr>
          <p:cNvPr id="4" name="Rectangle 1"/>
          <p:cNvSpPr>
            <a:spLocks noGrp="1" noChangeArrowheads="1"/>
          </p:cNvSpPr>
          <p:nvPr>
            <p:ph type="title"/>
          </p:nvPr>
        </p:nvSpPr>
        <p:spPr bwMode="auto">
          <a:xfrm>
            <a:off x="1097280" y="936819"/>
            <a:ext cx="70278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4000" dirty="0" bmk="_Toc500017400">
                <a:solidFill>
                  <a:srgbClr val="7030A0"/>
                </a:solidFill>
                <a:latin typeface="黑体" panose="02010609060101010101" pitchFamily="49" charset="-122"/>
                <a:ea typeface="黑体" panose="02010609060101010101" pitchFamily="49" charset="-122"/>
                <a:cs typeface="+mn-cs"/>
              </a:rPr>
              <a:t>3.1.1  </a:t>
            </a:r>
            <a:r>
              <a:rPr lang="zh-CN" altLang="en-US" sz="4000" dirty="0" bmk="_Toc500017400">
                <a:solidFill>
                  <a:srgbClr val="7030A0"/>
                </a:solidFill>
                <a:latin typeface="黑体" panose="02010609060101010101" pitchFamily="49" charset="-122"/>
                <a:ea typeface="黑体" panose="02010609060101010101" pitchFamily="49" charset="-122"/>
                <a:cs typeface="+mn-cs"/>
              </a:rPr>
              <a:t>正则表达式的基本符号</a:t>
            </a:r>
            <a:endParaRPr lang="zh-CN" altLang="en-US" sz="4000" dirty="0" bmk="_Toc499995000">
              <a:solidFill>
                <a:srgbClr val="7030A0"/>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4060606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Python</a:t>
            </a:r>
            <a:r>
              <a:rPr lang="zh-CN" altLang="zh-CN" dirty="0"/>
              <a:t>自带操作</a:t>
            </a:r>
            <a:r>
              <a:rPr lang="en-US" altLang="zh-CN" dirty="0"/>
              <a:t>CSV</a:t>
            </a:r>
            <a:r>
              <a:rPr lang="zh-CN" altLang="zh-CN" dirty="0"/>
              <a:t>的模块。使用这个模块，可以将</a:t>
            </a:r>
            <a:r>
              <a:rPr lang="en-US" altLang="zh-CN" dirty="0"/>
              <a:t>CSV</a:t>
            </a:r>
            <a:r>
              <a:rPr lang="zh-CN" altLang="zh-CN" dirty="0"/>
              <a:t>文件的内容转换为</a:t>
            </a:r>
            <a:r>
              <a:rPr lang="en-US" altLang="zh-CN" dirty="0"/>
              <a:t>Python</a:t>
            </a:r>
            <a:r>
              <a:rPr lang="zh-CN" altLang="zh-CN" dirty="0"/>
              <a:t>的字典，从而方便使用。</a:t>
            </a:r>
          </a:p>
          <a:p>
            <a:r>
              <a:rPr lang="en-US" altLang="zh-CN" dirty="0">
                <a:solidFill>
                  <a:srgbClr val="C00000"/>
                </a:solidFill>
              </a:rPr>
              <a:t>1</a:t>
            </a:r>
            <a:r>
              <a:rPr lang="zh-CN" altLang="zh-CN" dirty="0">
                <a:solidFill>
                  <a:srgbClr val="C00000"/>
                </a:solidFill>
              </a:rPr>
              <a:t>．</a:t>
            </a:r>
            <a:r>
              <a:rPr lang="en-US" altLang="zh-CN" dirty="0">
                <a:solidFill>
                  <a:srgbClr val="C00000"/>
                </a:solidFill>
              </a:rPr>
              <a:t>Python</a:t>
            </a:r>
            <a:r>
              <a:rPr lang="zh-CN" altLang="zh-CN" dirty="0">
                <a:solidFill>
                  <a:srgbClr val="C00000"/>
                </a:solidFill>
              </a:rPr>
              <a:t>读</a:t>
            </a:r>
            <a:r>
              <a:rPr lang="en-US" altLang="zh-CN" dirty="0">
                <a:solidFill>
                  <a:srgbClr val="C00000"/>
                </a:solidFill>
              </a:rPr>
              <a:t>CSV</a:t>
            </a:r>
            <a:r>
              <a:rPr lang="zh-CN" altLang="zh-CN" dirty="0">
                <a:solidFill>
                  <a:srgbClr val="C00000"/>
                </a:solidFill>
              </a:rPr>
              <a:t>文件</a:t>
            </a:r>
          </a:p>
          <a:p>
            <a:r>
              <a:rPr lang="en-US" altLang="zh-CN" dirty="0" smtClean="0"/>
              <a:t>         </a:t>
            </a:r>
            <a:r>
              <a:rPr lang="zh-CN" altLang="zh-CN" dirty="0" smtClean="0"/>
              <a:t>要</a:t>
            </a:r>
            <a:r>
              <a:rPr lang="zh-CN" altLang="zh-CN" dirty="0"/>
              <a:t>读取</a:t>
            </a:r>
            <a:r>
              <a:rPr lang="en-US" altLang="zh-CN" dirty="0"/>
              <a:t>CSV</a:t>
            </a:r>
            <a:r>
              <a:rPr lang="zh-CN" altLang="zh-CN" dirty="0"/>
              <a:t>文件，首先需要导入</a:t>
            </a:r>
            <a:r>
              <a:rPr lang="en-US" altLang="zh-CN" dirty="0"/>
              <a:t>Python</a:t>
            </a:r>
            <a:r>
              <a:rPr lang="zh-CN" altLang="zh-CN" dirty="0"/>
              <a:t>的</a:t>
            </a:r>
            <a:r>
              <a:rPr lang="en-US" altLang="zh-CN" dirty="0"/>
              <a:t>CSV</a:t>
            </a:r>
            <a:r>
              <a:rPr lang="zh-CN" altLang="zh-CN" dirty="0"/>
              <a:t>模块：</a:t>
            </a:r>
          </a:p>
          <a:p>
            <a:r>
              <a:rPr lang="zh-CN" altLang="zh-CN" dirty="0">
                <a:solidFill>
                  <a:srgbClr val="0070C0"/>
                </a:solidFill>
              </a:rPr>
              <a:t>import </a:t>
            </a:r>
            <a:r>
              <a:rPr lang="zh-CN" altLang="zh-CN" dirty="0" smtClean="0">
                <a:solidFill>
                  <a:srgbClr val="0070C0"/>
                </a:solidFill>
              </a:rPr>
              <a:t>csv</a:t>
            </a:r>
            <a:endParaRPr lang="zh-CN" altLang="zh-CN" dirty="0">
              <a:solidFill>
                <a:srgbClr val="0070C0"/>
              </a:solidFill>
            </a:endParaRPr>
          </a:p>
        </p:txBody>
      </p:sp>
      <p:pic>
        <p:nvPicPr>
          <p:cNvPr id="4" name="图片 3" descr="C:\Users\604long\Desktop\timg.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6813" y="4226312"/>
            <a:ext cx="2759899" cy="1935358"/>
          </a:xfrm>
          <a:prstGeom prst="rect">
            <a:avLst/>
          </a:prstGeom>
          <a:noFill/>
          <a:ln>
            <a:noFill/>
          </a:ln>
        </p:spPr>
      </p:pic>
    </p:spTree>
    <p:extLst>
      <p:ext uri="{BB962C8B-B14F-4D97-AF65-F5344CB8AC3E}">
        <p14:creationId xmlns:p14="http://schemas.microsoft.com/office/powerpoint/2010/main" val="1176429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由于</a:t>
            </a:r>
            <a:r>
              <a:rPr lang="en-US" altLang="zh-CN" dirty="0"/>
              <a:t>CSV</a:t>
            </a:r>
            <a:r>
              <a:rPr lang="zh-CN" altLang="zh-CN" dirty="0"/>
              <a:t>文件本质上是一个文本文件，所以需要先以文本文件的方式打开，再将文件对象传递给</a:t>
            </a:r>
            <a:r>
              <a:rPr lang="en-US" altLang="zh-CN" dirty="0"/>
              <a:t>CSV</a:t>
            </a:r>
            <a:r>
              <a:rPr lang="zh-CN" altLang="zh-CN" dirty="0"/>
              <a:t>模块：</a:t>
            </a:r>
          </a:p>
          <a:p>
            <a:r>
              <a:rPr lang="zh-CN" altLang="zh-CN" dirty="0">
                <a:solidFill>
                  <a:srgbClr val="0070C0"/>
                </a:solidFill>
              </a:rPr>
              <a:t>with open('result.csv', encoding='utf-8') as f:</a:t>
            </a:r>
          </a:p>
          <a:p>
            <a:r>
              <a:rPr lang="en-US" altLang="zh-CN" dirty="0">
                <a:solidFill>
                  <a:srgbClr val="0070C0"/>
                </a:solidFill>
              </a:rPr>
              <a:t>  reader = </a:t>
            </a:r>
            <a:r>
              <a:rPr lang="en-US" altLang="zh-CN" dirty="0" err="1">
                <a:solidFill>
                  <a:srgbClr val="0070C0"/>
                </a:solidFill>
              </a:rPr>
              <a:t>csv.DictReader</a:t>
            </a:r>
            <a:r>
              <a:rPr lang="en-US" altLang="zh-CN" dirty="0">
                <a:solidFill>
                  <a:srgbClr val="0070C0"/>
                </a:solidFill>
              </a:rPr>
              <a:t>(f)</a:t>
            </a:r>
            <a:endParaRPr lang="zh-CN" altLang="zh-CN" dirty="0">
              <a:solidFill>
                <a:srgbClr val="0070C0"/>
              </a:solidFill>
            </a:endParaRPr>
          </a:p>
          <a:p>
            <a:r>
              <a:rPr lang="en-US" altLang="zh-CN" dirty="0">
                <a:solidFill>
                  <a:srgbClr val="0070C0"/>
                </a:solidFill>
              </a:rPr>
              <a:t>  for row in reader:</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print(row)</a:t>
            </a:r>
          </a:p>
          <a:p>
            <a:r>
              <a:rPr lang="en-US" altLang="zh-CN" dirty="0" smtClean="0"/>
              <a:t>         </a:t>
            </a:r>
            <a:r>
              <a:rPr lang="zh-CN" altLang="zh-CN" dirty="0" smtClean="0"/>
              <a:t>运行</a:t>
            </a:r>
            <a:r>
              <a:rPr lang="zh-CN" altLang="zh-CN" dirty="0"/>
              <a:t>结果图</a:t>
            </a:r>
            <a:r>
              <a:rPr lang="en-US" altLang="zh-CN" dirty="0"/>
              <a:t>3-19</a:t>
            </a:r>
            <a:r>
              <a:rPr lang="zh-CN" altLang="zh-CN" dirty="0"/>
              <a:t>所示。</a:t>
            </a:r>
          </a:p>
          <a:p>
            <a:endParaRPr lang="zh-CN" altLang="en-US" dirty="0"/>
          </a:p>
          <a:p>
            <a:endParaRPr lang="zh-CN" altLang="en-US"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837" y="4340902"/>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956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3-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4523" y="1976941"/>
            <a:ext cx="6475986" cy="372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03254" y="5797963"/>
            <a:ext cx="3738524"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3-19  </a:t>
            </a:r>
            <a:r>
              <a:rPr lang="zh-CN" altLang="zh-CN" b="1" kern="100" dirty="0">
                <a:latin typeface="宋体" panose="02010600030101010101" pitchFamily="2" charset="-122"/>
                <a:ea typeface="方正书宋简体"/>
                <a:cs typeface="宋体" panose="02010600030101010101" pitchFamily="2" charset="-122"/>
              </a:rPr>
              <a:t>使用</a:t>
            </a:r>
            <a:r>
              <a:rPr lang="en-US" altLang="zh-CN" b="1" kern="100" dirty="0">
                <a:latin typeface="Times New Roman" panose="02020603050405020304" pitchFamily="18" charset="0"/>
                <a:ea typeface="方正书宋简体"/>
              </a:rPr>
              <a:t>CSV</a:t>
            </a:r>
            <a:r>
              <a:rPr lang="zh-CN" altLang="zh-CN" b="1" kern="100" dirty="0">
                <a:latin typeface="宋体" panose="02010600030101010101" pitchFamily="2" charset="-122"/>
                <a:ea typeface="方正书宋简体"/>
                <a:cs typeface="宋体" panose="02010600030101010101" pitchFamily="2" charset="-122"/>
              </a:rPr>
              <a:t>模块打开</a:t>
            </a:r>
            <a:r>
              <a:rPr lang="en-US" altLang="zh-CN" b="1" kern="100" dirty="0">
                <a:latin typeface="Times New Roman" panose="02020603050405020304" pitchFamily="18" charset="0"/>
                <a:ea typeface="方正书宋简体"/>
              </a:rPr>
              <a:t>CSV</a:t>
            </a:r>
            <a:r>
              <a:rPr lang="zh-CN" altLang="zh-CN" b="1" kern="100" dirty="0">
                <a:latin typeface="宋体" panose="02010600030101010101" pitchFamily="2" charset="-122"/>
                <a:ea typeface="方正书宋简体"/>
                <a:cs typeface="宋体" panose="02010600030101010101" pitchFamily="2" charset="-122"/>
              </a:rPr>
              <a:t>文件</a:t>
            </a:r>
            <a:endParaRPr lang="zh-CN" altLang="en-US" b="1" dirty="0"/>
          </a:p>
        </p:txBody>
      </p:sp>
    </p:spTree>
    <p:extLst>
      <p:ext uri="{BB962C8B-B14F-4D97-AF65-F5344CB8AC3E}">
        <p14:creationId xmlns:p14="http://schemas.microsoft.com/office/powerpoint/2010/main" val="3772068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代码</a:t>
            </a:r>
            <a:r>
              <a:rPr lang="zh-CN" altLang="zh-CN" dirty="0"/>
              <a:t>中，</a:t>
            </a:r>
            <a:r>
              <a:rPr lang="en-US" altLang="zh-CN" dirty="0"/>
              <a:t>for</a:t>
            </a:r>
            <a:r>
              <a:rPr lang="zh-CN" altLang="zh-CN" dirty="0"/>
              <a:t>循环得到的</a:t>
            </a:r>
            <a:r>
              <a:rPr lang="en-US" altLang="zh-CN" dirty="0"/>
              <a:t>row</a:t>
            </a:r>
            <a:r>
              <a:rPr lang="zh-CN" altLang="zh-CN" dirty="0"/>
              <a:t>是</a:t>
            </a:r>
            <a:r>
              <a:rPr lang="en-US" altLang="zh-CN" dirty="0" err="1"/>
              <a:t>OrderedDict</a:t>
            </a:r>
            <a:r>
              <a:rPr lang="zh-CN" altLang="zh-CN" dirty="0"/>
              <a:t>（有序字典），可以直接像普通字典那样使用：</a:t>
            </a:r>
          </a:p>
          <a:p>
            <a:r>
              <a:rPr lang="zh-CN" altLang="zh-CN" dirty="0">
                <a:solidFill>
                  <a:srgbClr val="0070C0"/>
                </a:solidFill>
              </a:rPr>
              <a:t>username = row['username']</a:t>
            </a:r>
          </a:p>
          <a:p>
            <a:r>
              <a:rPr lang="zh-CN" altLang="zh-CN" dirty="0">
                <a:solidFill>
                  <a:srgbClr val="0070C0"/>
                </a:solidFill>
              </a:rPr>
              <a:t>content = row['content']</a:t>
            </a:r>
          </a:p>
          <a:p>
            <a:r>
              <a:rPr lang="zh-CN" altLang="zh-CN" dirty="0">
                <a:solidFill>
                  <a:srgbClr val="0070C0"/>
                </a:solidFill>
              </a:rPr>
              <a:t>reply_time = row['reply_time']</a:t>
            </a:r>
          </a:p>
          <a:p>
            <a:r>
              <a:rPr lang="en-US" altLang="zh-CN" dirty="0" smtClean="0"/>
              <a:t>         </a:t>
            </a:r>
            <a:r>
              <a:rPr lang="zh-CN" altLang="zh-CN" dirty="0" smtClean="0"/>
              <a:t>运行</a:t>
            </a:r>
            <a:r>
              <a:rPr lang="zh-CN" altLang="zh-CN" dirty="0"/>
              <a:t>结果如图</a:t>
            </a:r>
            <a:r>
              <a:rPr lang="en-US" altLang="zh-CN" dirty="0"/>
              <a:t>3-20</a:t>
            </a:r>
            <a:r>
              <a:rPr lang="zh-CN" altLang="zh-CN" dirty="0"/>
              <a:t>所示。</a:t>
            </a:r>
            <a:r>
              <a:rPr lang="en-US" altLang="zh-CN" dirty="0"/>
              <a:t> </a:t>
            </a:r>
            <a:endParaRPr lang="zh-CN" altLang="zh-CN" dirty="0"/>
          </a:p>
          <a:p>
            <a:endParaRPr lang="zh-CN" altLang="en-US" dirty="0"/>
          </a:p>
        </p:txBody>
      </p:sp>
      <p:pic>
        <p:nvPicPr>
          <p:cNvPr id="4" name="Picture 2" descr="C:\Program Files\Microsoft Office\MEDIA\CAGCAT10\j028541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0577" y="4291196"/>
            <a:ext cx="1867205" cy="177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257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3-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8788" y="1859916"/>
            <a:ext cx="6812841" cy="390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44990" y="5887173"/>
            <a:ext cx="3480440"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3-20  </a:t>
            </a:r>
            <a:r>
              <a:rPr lang="zh-CN" altLang="zh-CN" b="1" kern="100" dirty="0">
                <a:latin typeface="Times New Roman" panose="02020603050405020304" pitchFamily="18" charset="0"/>
                <a:ea typeface="方正书宋简体"/>
                <a:cs typeface="Times New Roman" panose="02020603050405020304" pitchFamily="18" charset="0"/>
              </a:rPr>
              <a:t>像读字典一样读</a:t>
            </a:r>
            <a:r>
              <a:rPr lang="en-US" altLang="zh-CN" b="1" kern="100" dirty="0">
                <a:latin typeface="Times New Roman" panose="02020603050405020304" pitchFamily="18" charset="0"/>
                <a:ea typeface="方正书宋简体"/>
              </a:rPr>
              <a:t>CSV</a:t>
            </a:r>
            <a:r>
              <a:rPr lang="zh-CN" altLang="zh-CN" b="1" kern="100" dirty="0">
                <a:latin typeface="Times New Roman" panose="02020603050405020304" pitchFamily="18" charset="0"/>
                <a:ea typeface="方正书宋简体"/>
                <a:cs typeface="Times New Roman" panose="02020603050405020304" pitchFamily="18" charset="0"/>
              </a:rPr>
              <a:t>文件</a:t>
            </a:r>
            <a:endParaRPr lang="zh-CN" altLang="en-US" b="1" dirty="0"/>
          </a:p>
        </p:txBody>
      </p:sp>
    </p:spTree>
    <p:extLst>
      <p:ext uri="{BB962C8B-B14F-4D97-AF65-F5344CB8AC3E}">
        <p14:creationId xmlns:p14="http://schemas.microsoft.com/office/powerpoint/2010/main" val="1077524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9290" y="2227984"/>
            <a:ext cx="5147403" cy="4023360"/>
          </a:xfrm>
        </p:spPr>
        <p:txBody>
          <a:bodyPr/>
          <a:lstStyle/>
          <a:p>
            <a:r>
              <a:rPr lang="en-US" altLang="zh-CN" dirty="0" smtClean="0"/>
              <a:t>         </a:t>
            </a:r>
            <a:r>
              <a:rPr lang="zh-CN" altLang="zh-CN" dirty="0" smtClean="0"/>
              <a:t>短短</a:t>
            </a:r>
            <a:r>
              <a:rPr lang="zh-CN" altLang="zh-CN" dirty="0"/>
              <a:t>几行代码，已经将</a:t>
            </a:r>
            <a:r>
              <a:rPr lang="en-US" altLang="zh-CN" dirty="0"/>
              <a:t>CSV</a:t>
            </a:r>
            <a:r>
              <a:rPr lang="zh-CN" altLang="zh-CN" dirty="0"/>
              <a:t>文件转换为字典了。 </a:t>
            </a:r>
          </a:p>
          <a:p>
            <a:r>
              <a:rPr lang="en-US" altLang="zh-CN" dirty="0" smtClean="0"/>
              <a:t>         </a:t>
            </a:r>
            <a:r>
              <a:rPr lang="zh-CN" altLang="zh-CN" dirty="0" smtClean="0"/>
              <a:t>特别</a:t>
            </a:r>
            <a:r>
              <a:rPr lang="zh-CN" altLang="zh-CN" dirty="0"/>
              <a:t>注意：</a:t>
            </a:r>
          </a:p>
          <a:p>
            <a:r>
              <a:rPr lang="en-US" altLang="zh-CN" dirty="0" smtClean="0"/>
              <a:t>         </a:t>
            </a:r>
            <a:r>
              <a:rPr lang="zh-CN" altLang="zh-CN" dirty="0" smtClean="0"/>
              <a:t>读取</a:t>
            </a:r>
            <a:r>
              <a:rPr lang="zh-CN" altLang="zh-CN" dirty="0"/>
              <a:t>文本内容的代码必须放在缩进内部进行，否则会导致报错，如图</a:t>
            </a:r>
            <a:r>
              <a:rPr lang="en-US" altLang="zh-CN" dirty="0"/>
              <a:t>3-21</a:t>
            </a:r>
            <a:r>
              <a:rPr lang="zh-CN" altLang="zh-CN" dirty="0"/>
              <a:t>所示。</a:t>
            </a:r>
          </a:p>
          <a:p>
            <a:endParaRPr lang="zh-CN" altLang="en-US" dirty="0"/>
          </a:p>
        </p:txBody>
      </p:sp>
      <p:pic>
        <p:nvPicPr>
          <p:cNvPr id="27650" name="Image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0499" y="2419815"/>
            <a:ext cx="5642107" cy="325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485375" y="5792802"/>
            <a:ext cx="510909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3-21  </a:t>
            </a:r>
            <a:r>
              <a:rPr lang="zh-CN" altLang="zh-CN" b="1" kern="100" dirty="0">
                <a:latin typeface="Times New Roman" panose="02020603050405020304" pitchFamily="18" charset="0"/>
                <a:ea typeface="方正书宋简体"/>
                <a:cs typeface="Times New Roman" panose="02020603050405020304" pitchFamily="18" charset="0"/>
              </a:rPr>
              <a:t>读取文本内容的代码必须放在缩进的里面</a:t>
            </a:r>
            <a:endParaRPr lang="zh-CN" altLang="en-US" b="1" dirty="0"/>
          </a:p>
        </p:txBody>
      </p:sp>
    </p:spTree>
    <p:extLst>
      <p:ext uri="{BB962C8B-B14F-4D97-AF65-F5344CB8AC3E}">
        <p14:creationId xmlns:p14="http://schemas.microsoft.com/office/powerpoint/2010/main" val="3365650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9795" y="1845734"/>
            <a:ext cx="10285885" cy="4023360"/>
          </a:xfrm>
        </p:spPr>
        <p:txBody>
          <a:bodyPr/>
          <a:lstStyle/>
          <a:p>
            <a:r>
              <a:rPr lang="en-US" altLang="zh-CN" dirty="0" smtClean="0"/>
              <a:t>        </a:t>
            </a:r>
            <a:r>
              <a:rPr lang="zh-CN" altLang="zh-CN" dirty="0" smtClean="0"/>
              <a:t>这</a:t>
            </a:r>
            <a:r>
              <a:rPr lang="zh-CN" altLang="zh-CN" dirty="0"/>
              <a:t>是因为</a:t>
            </a:r>
            <a:r>
              <a:rPr lang="en-US" altLang="zh-CN" dirty="0"/>
              <a:t>f</a:t>
            </a:r>
            <a:r>
              <a:rPr lang="zh-CN" altLang="zh-CN" dirty="0"/>
              <a:t>变量里面的值是一个生成器，生成器只有在被使用（更准确的说法是被迭代）的时候才会去读文本内容。但是退出</a:t>
            </a:r>
            <a:r>
              <a:rPr lang="en-US" altLang="zh-CN" dirty="0"/>
              <a:t>with</a:t>
            </a:r>
            <a:r>
              <a:rPr lang="zh-CN" altLang="zh-CN" dirty="0"/>
              <a:t>的缩进以后，文件就被</a:t>
            </a:r>
            <a:r>
              <a:rPr lang="en-US" altLang="zh-CN" dirty="0"/>
              <a:t>Python </a:t>
            </a:r>
            <a:r>
              <a:rPr lang="zh-CN" altLang="zh-CN" dirty="0"/>
              <a:t>关闭了，这个时候当然什么都读不了。 </a:t>
            </a:r>
          </a:p>
          <a:p>
            <a:r>
              <a:rPr lang="en-US" altLang="zh-CN" dirty="0" smtClean="0"/>
              <a:t>         </a:t>
            </a:r>
            <a:r>
              <a:rPr lang="zh-CN" altLang="zh-CN" dirty="0" smtClean="0"/>
              <a:t>那</a:t>
            </a:r>
            <a:r>
              <a:rPr lang="zh-CN" altLang="zh-CN" dirty="0"/>
              <a:t>有没有什么办法可以绕过这个限制呢？当然是有的，那就是使用列表推导式。图</a:t>
            </a:r>
            <a:r>
              <a:rPr lang="en-US" altLang="zh-CN" dirty="0"/>
              <a:t>3-22</a:t>
            </a:r>
            <a:r>
              <a:rPr lang="zh-CN" altLang="zh-CN" dirty="0"/>
              <a:t>所示为使用列表推导式读取文本内容。请对比图</a:t>
            </a:r>
            <a:r>
              <a:rPr lang="en-US" altLang="zh-CN" dirty="0"/>
              <a:t>3-21</a:t>
            </a:r>
            <a:r>
              <a:rPr lang="zh-CN" altLang="zh-CN" dirty="0"/>
              <a:t>和图</a:t>
            </a:r>
            <a:r>
              <a:rPr lang="en-US" altLang="zh-CN" dirty="0"/>
              <a:t>3-22</a:t>
            </a:r>
            <a:r>
              <a:rPr lang="zh-CN" altLang="zh-CN" dirty="0"/>
              <a:t>第</a:t>
            </a:r>
            <a:r>
              <a:rPr lang="en-US" altLang="zh-CN" dirty="0"/>
              <a:t>4</a:t>
            </a:r>
            <a:r>
              <a:rPr lang="zh-CN" altLang="zh-CN" dirty="0"/>
              <a:t>行的不同。</a:t>
            </a:r>
          </a:p>
          <a:p>
            <a:endParaRPr lang="zh-CN" altLang="en-US" dirty="0"/>
          </a:p>
        </p:txBody>
      </p:sp>
    </p:spTree>
    <p:extLst>
      <p:ext uri="{BB962C8B-B14F-4D97-AF65-F5344CB8AC3E}">
        <p14:creationId xmlns:p14="http://schemas.microsoft.com/office/powerpoint/2010/main" val="3811298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3-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3282" y="2011313"/>
            <a:ext cx="6467312" cy="370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52350" y="5719905"/>
            <a:ext cx="395492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3-22  </a:t>
            </a:r>
            <a:r>
              <a:rPr lang="zh-CN" altLang="zh-CN" b="1" kern="100" dirty="0">
                <a:latin typeface="Times New Roman" panose="02020603050405020304" pitchFamily="18" charset="0"/>
                <a:ea typeface="方正书宋简体"/>
                <a:cs typeface="Times New Roman" panose="02020603050405020304" pitchFamily="18" charset="0"/>
              </a:rPr>
              <a:t>使用列表推导式读取文本内容</a:t>
            </a:r>
            <a:endParaRPr lang="zh-CN" altLang="en-US" b="1" dirty="0"/>
          </a:p>
        </p:txBody>
      </p:sp>
    </p:spTree>
    <p:extLst>
      <p:ext uri="{BB962C8B-B14F-4D97-AF65-F5344CB8AC3E}">
        <p14:creationId xmlns:p14="http://schemas.microsoft.com/office/powerpoint/2010/main" val="3738181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a:solidFill>
                  <a:srgbClr val="C00000"/>
                </a:solidFill>
              </a:rPr>
              <a:t>2</a:t>
            </a:r>
            <a:r>
              <a:rPr lang="zh-CN" altLang="zh-CN" dirty="0">
                <a:solidFill>
                  <a:srgbClr val="C00000"/>
                </a:solidFill>
              </a:rPr>
              <a:t>．</a:t>
            </a:r>
            <a:r>
              <a:rPr lang="en-US" altLang="zh-CN" dirty="0">
                <a:solidFill>
                  <a:srgbClr val="C00000"/>
                </a:solidFill>
              </a:rPr>
              <a:t>Python</a:t>
            </a:r>
            <a:r>
              <a:rPr lang="zh-CN" altLang="zh-CN" dirty="0">
                <a:solidFill>
                  <a:srgbClr val="C00000"/>
                </a:solidFill>
              </a:rPr>
              <a:t>写</a:t>
            </a:r>
            <a:r>
              <a:rPr lang="en-US" altLang="zh-CN" dirty="0">
                <a:solidFill>
                  <a:srgbClr val="C00000"/>
                </a:solidFill>
              </a:rPr>
              <a:t>CSV</a:t>
            </a:r>
            <a:r>
              <a:rPr lang="zh-CN" altLang="zh-CN" dirty="0">
                <a:solidFill>
                  <a:srgbClr val="C00000"/>
                </a:solidFill>
              </a:rPr>
              <a:t>文件</a:t>
            </a:r>
          </a:p>
          <a:p>
            <a:r>
              <a:rPr lang="en-US" altLang="zh-CN" dirty="0" smtClean="0"/>
              <a:t>         Python</a:t>
            </a:r>
            <a:r>
              <a:rPr lang="zh-CN" altLang="zh-CN" dirty="0"/>
              <a:t>可以把一个字典写成</a:t>
            </a:r>
            <a:r>
              <a:rPr lang="en-US" altLang="zh-CN" dirty="0"/>
              <a:t>CSV</a:t>
            </a:r>
            <a:r>
              <a:rPr lang="zh-CN" altLang="zh-CN" dirty="0"/>
              <a:t>文件，或者把一个包含字典的列表写成</a:t>
            </a:r>
            <a:r>
              <a:rPr lang="en-US" altLang="zh-CN" dirty="0"/>
              <a:t>CSV</a:t>
            </a:r>
            <a:r>
              <a:rPr lang="zh-CN" altLang="zh-CN" dirty="0"/>
              <a:t>文件。</a:t>
            </a:r>
            <a:r>
              <a:rPr lang="en-US" altLang="zh-CN" dirty="0"/>
              <a:t>Python</a:t>
            </a:r>
            <a:r>
              <a:rPr lang="zh-CN" altLang="zh-CN" dirty="0"/>
              <a:t>写</a:t>
            </a:r>
            <a:r>
              <a:rPr lang="en-US" altLang="zh-CN" dirty="0"/>
              <a:t>CSV</a:t>
            </a:r>
            <a:r>
              <a:rPr lang="zh-CN" altLang="zh-CN" dirty="0"/>
              <a:t>文件比读</a:t>
            </a:r>
            <a:r>
              <a:rPr lang="en-US" altLang="zh-CN" dirty="0"/>
              <a:t>CSV</a:t>
            </a:r>
            <a:r>
              <a:rPr lang="zh-CN" altLang="zh-CN" dirty="0"/>
              <a:t>文件稍微复杂一点，因为要指定列名。列名要和字典的</a:t>
            </a:r>
            <a:r>
              <a:rPr lang="en-US" altLang="zh-CN" dirty="0"/>
              <a:t>Key</a:t>
            </a:r>
            <a:r>
              <a:rPr lang="zh-CN" altLang="zh-CN" dirty="0"/>
              <a:t>一一对应。</a:t>
            </a:r>
            <a:r>
              <a:rPr lang="en-US" altLang="zh-CN" dirty="0"/>
              <a:t> </a:t>
            </a:r>
            <a:endParaRPr lang="zh-CN" altLang="zh-CN" dirty="0"/>
          </a:p>
          <a:p>
            <a:r>
              <a:rPr lang="en-US" altLang="zh-CN" dirty="0" smtClean="0"/>
              <a:t>         Python </a:t>
            </a:r>
            <a:r>
              <a:rPr lang="zh-CN" altLang="zh-CN" dirty="0"/>
              <a:t>写</a:t>
            </a:r>
            <a:r>
              <a:rPr lang="en-US" altLang="zh-CN" dirty="0"/>
              <a:t>CSV</a:t>
            </a:r>
            <a:r>
              <a:rPr lang="zh-CN" altLang="zh-CN" dirty="0"/>
              <a:t>文件时需要用到</a:t>
            </a:r>
            <a:r>
              <a:rPr lang="en-US" altLang="zh-CN" dirty="0" err="1"/>
              <a:t>csv.DictWriter</a:t>
            </a:r>
            <a:r>
              <a:rPr lang="en-US" altLang="zh-CN" dirty="0"/>
              <a:t>()</a:t>
            </a:r>
            <a:r>
              <a:rPr lang="zh-CN" altLang="zh-CN" dirty="0"/>
              <a:t>这个类。它接收两个参数：第</a:t>
            </a:r>
            <a:r>
              <a:rPr lang="en-US" altLang="zh-CN" dirty="0"/>
              <a:t>1</a:t>
            </a:r>
            <a:r>
              <a:rPr lang="zh-CN" altLang="zh-CN" dirty="0"/>
              <a:t>个参数是文件对象</a:t>
            </a:r>
            <a:r>
              <a:rPr lang="en-US" altLang="zh-CN" dirty="0"/>
              <a:t>f</a:t>
            </a:r>
            <a:r>
              <a:rPr lang="zh-CN" altLang="zh-CN" dirty="0"/>
              <a:t>；第</a:t>
            </a:r>
            <a:r>
              <a:rPr lang="en-US" altLang="zh-CN" dirty="0"/>
              <a:t>2</a:t>
            </a:r>
            <a:r>
              <a:rPr lang="zh-CN" altLang="zh-CN" dirty="0"/>
              <a:t>个参数名为</a:t>
            </a:r>
            <a:r>
              <a:rPr lang="en-US" altLang="zh-CN" dirty="0"/>
              <a:t>fieldnames</a:t>
            </a:r>
            <a:r>
              <a:rPr lang="zh-CN" altLang="zh-CN" dirty="0"/>
              <a:t>，值为字典的</a:t>
            </a:r>
            <a:r>
              <a:rPr lang="en-US" altLang="zh-CN" dirty="0"/>
              <a:t>Key</a:t>
            </a:r>
            <a:r>
              <a:rPr lang="zh-CN" altLang="zh-CN" dirty="0"/>
              <a:t>列表。</a:t>
            </a:r>
          </a:p>
          <a:p>
            <a:r>
              <a:rPr lang="en-US" altLang="zh-CN" dirty="0" smtClean="0"/>
              <a:t>         </a:t>
            </a:r>
            <a:r>
              <a:rPr lang="zh-CN" altLang="zh-CN" dirty="0" smtClean="0"/>
              <a:t>写入</a:t>
            </a:r>
            <a:r>
              <a:rPr lang="en-US" altLang="zh-CN" dirty="0"/>
              <a:t>CSV</a:t>
            </a:r>
            <a:r>
              <a:rPr lang="zh-CN" altLang="zh-CN" dirty="0"/>
              <a:t>文件的列名行：</a:t>
            </a:r>
            <a:r>
              <a:rPr lang="en-US" altLang="zh-CN" dirty="0"/>
              <a:t> </a:t>
            </a:r>
            <a:endParaRPr lang="zh-CN" altLang="zh-CN" dirty="0"/>
          </a:p>
          <a:p>
            <a:r>
              <a:rPr lang="zh-CN" altLang="zh-CN" dirty="0">
                <a:solidFill>
                  <a:srgbClr val="0070C0"/>
                </a:solidFill>
              </a:rPr>
              <a:t>writer.writeheader</a:t>
            </a:r>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2199118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5189" y="1845734"/>
            <a:ext cx="10482147" cy="4023360"/>
          </a:xfrm>
        </p:spPr>
        <p:txBody>
          <a:bodyPr/>
          <a:lstStyle/>
          <a:p>
            <a:r>
              <a:rPr lang="en-US" altLang="zh-CN" dirty="0" smtClean="0"/>
              <a:t>         </a:t>
            </a:r>
            <a:r>
              <a:rPr lang="zh-CN" altLang="zh-CN" dirty="0" smtClean="0"/>
              <a:t>将</a:t>
            </a:r>
            <a:r>
              <a:rPr lang="zh-CN" altLang="zh-CN" dirty="0"/>
              <a:t>包含字典的列表全部写入到</a:t>
            </a:r>
            <a:r>
              <a:rPr lang="en-US" altLang="zh-CN" dirty="0"/>
              <a:t>CSV</a:t>
            </a:r>
            <a:r>
              <a:rPr lang="zh-CN" altLang="zh-CN" dirty="0"/>
              <a:t>文件中：</a:t>
            </a:r>
          </a:p>
          <a:p>
            <a:r>
              <a:rPr lang="zh-CN" altLang="zh-CN" dirty="0">
                <a:solidFill>
                  <a:srgbClr val="0070C0"/>
                </a:solidFill>
              </a:rPr>
              <a:t>writer.writerows(包含字典的列表)</a:t>
            </a:r>
          </a:p>
          <a:p>
            <a:r>
              <a:rPr lang="en-US" altLang="zh-CN" dirty="0" smtClean="0"/>
              <a:t>         </a:t>
            </a:r>
            <a:r>
              <a:rPr lang="zh-CN" altLang="zh-CN" dirty="0" smtClean="0"/>
              <a:t>写入</a:t>
            </a:r>
            <a:r>
              <a:rPr lang="zh-CN" altLang="zh-CN" dirty="0"/>
              <a:t>一个包含字典的列表，每一个字典对应</a:t>
            </a:r>
            <a:r>
              <a:rPr lang="en-US" altLang="zh-CN" dirty="0"/>
              <a:t>CSV</a:t>
            </a:r>
            <a:r>
              <a:rPr lang="zh-CN" altLang="zh-CN" dirty="0"/>
              <a:t>的一行。这些字典的</a:t>
            </a:r>
            <a:r>
              <a:rPr lang="en-US" altLang="zh-CN" dirty="0"/>
              <a:t>Key</a:t>
            </a:r>
            <a:r>
              <a:rPr lang="zh-CN" altLang="zh-CN" dirty="0"/>
              <a:t>必须和</a:t>
            </a:r>
            <a:r>
              <a:rPr lang="en-US" altLang="zh-CN" dirty="0"/>
              <a:t>fieldnames</a:t>
            </a:r>
            <a:r>
              <a:rPr lang="zh-CN" altLang="zh-CN" dirty="0"/>
              <a:t>相同。字典可以是普通的无序字典，所以不需要关心字典里面</a:t>
            </a:r>
            <a:r>
              <a:rPr lang="en-US" altLang="zh-CN" dirty="0"/>
              <a:t>Key</a:t>
            </a:r>
            <a:r>
              <a:rPr lang="zh-CN" altLang="zh-CN" dirty="0"/>
              <a:t>的顺序，但是不能存在</a:t>
            </a:r>
            <a:r>
              <a:rPr lang="en-US" altLang="zh-CN" dirty="0"/>
              <a:t>fieldnames</a:t>
            </a:r>
            <a:r>
              <a:rPr lang="zh-CN" altLang="zh-CN" dirty="0"/>
              <a:t>里面没有的</a:t>
            </a:r>
            <a:r>
              <a:rPr lang="en-US" altLang="zh-CN" dirty="0"/>
              <a:t>Key</a:t>
            </a:r>
            <a:r>
              <a:rPr lang="zh-CN" altLang="zh-CN" dirty="0"/>
              <a:t>，也不能缺少</a:t>
            </a:r>
            <a:r>
              <a:rPr lang="en-US" altLang="zh-CN" dirty="0"/>
              <a:t>fieldnames</a:t>
            </a:r>
            <a:r>
              <a:rPr lang="zh-CN" altLang="zh-CN" dirty="0"/>
              <a:t>里面已有的</a:t>
            </a:r>
            <a:r>
              <a:rPr lang="en-US" altLang="zh-CN" dirty="0"/>
              <a:t>Key</a:t>
            </a:r>
            <a:r>
              <a:rPr lang="zh-CN" altLang="zh-CN" dirty="0"/>
              <a:t>。</a:t>
            </a:r>
            <a:r>
              <a:rPr lang="en-US" altLang="zh-CN" dirty="0"/>
              <a:t> </a:t>
            </a:r>
            <a:endParaRPr lang="zh-CN" altLang="zh-CN" dirty="0"/>
          </a:p>
          <a:p>
            <a:endParaRPr lang="zh-CN" altLang="en-US" dirty="0"/>
          </a:p>
          <a:p>
            <a:endParaRPr lang="zh-CN" altLang="en-US" dirty="0"/>
          </a:p>
        </p:txBody>
      </p:sp>
    </p:spTree>
    <p:extLst>
      <p:ext uri="{BB962C8B-B14F-4D97-AF65-F5344CB8AC3E}">
        <p14:creationId xmlns:p14="http://schemas.microsoft.com/office/powerpoint/2010/main" val="289669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7493" y="1845734"/>
            <a:ext cx="10308187" cy="4023360"/>
          </a:xfrm>
        </p:spPr>
        <p:txBody>
          <a:bodyPr/>
          <a:lstStyle/>
          <a:p>
            <a:r>
              <a:rPr lang="en-US" altLang="zh-CN" dirty="0">
                <a:solidFill>
                  <a:srgbClr val="C00000"/>
                </a:solidFill>
              </a:rPr>
              <a:t>3</a:t>
            </a:r>
            <a:r>
              <a:rPr lang="zh-CN" altLang="zh-CN" dirty="0">
                <a:solidFill>
                  <a:srgbClr val="C00000"/>
                </a:solidFill>
              </a:rPr>
              <a:t>．问号“</a:t>
            </a:r>
            <a:r>
              <a:rPr lang="en-US" altLang="zh-CN" dirty="0">
                <a:solidFill>
                  <a:srgbClr val="C00000"/>
                </a:solidFill>
              </a:rPr>
              <a:t>?</a:t>
            </a:r>
            <a:r>
              <a:rPr lang="zh-CN" altLang="zh-CN" dirty="0">
                <a:solidFill>
                  <a:srgbClr val="C00000"/>
                </a:solidFill>
              </a:rPr>
              <a:t>”</a:t>
            </a:r>
          </a:p>
          <a:p>
            <a:r>
              <a:rPr lang="en-US" altLang="zh-CN" dirty="0" smtClean="0"/>
              <a:t>        </a:t>
            </a:r>
            <a:r>
              <a:rPr lang="zh-CN" altLang="zh-CN" dirty="0" smtClean="0"/>
              <a:t>问号</a:t>
            </a:r>
            <a:r>
              <a:rPr lang="zh-CN" altLang="zh-CN" dirty="0"/>
              <a:t>表示它前面的子表达式</a:t>
            </a:r>
            <a:r>
              <a:rPr lang="en-US" altLang="zh-CN" dirty="0"/>
              <a:t>0</a:t>
            </a:r>
            <a:r>
              <a:rPr lang="zh-CN" altLang="zh-CN" dirty="0"/>
              <a:t>次或者</a:t>
            </a:r>
            <a:r>
              <a:rPr lang="en-US" altLang="zh-CN" dirty="0"/>
              <a:t>1</a:t>
            </a:r>
            <a:r>
              <a:rPr lang="zh-CN" altLang="zh-CN" dirty="0"/>
              <a:t>次。注意，这里的问号是英文问号。</a:t>
            </a:r>
            <a:r>
              <a:rPr lang="en-US" altLang="zh-CN" dirty="0"/>
              <a:t> </a:t>
            </a:r>
            <a:endParaRPr lang="zh-CN" altLang="zh-CN" dirty="0"/>
          </a:p>
          <a:p>
            <a:r>
              <a:rPr lang="en-US" altLang="zh-CN" dirty="0">
                <a:solidFill>
                  <a:srgbClr val="C00000"/>
                </a:solidFill>
              </a:rPr>
              <a:t>4</a:t>
            </a:r>
            <a:r>
              <a:rPr lang="zh-CN" altLang="zh-CN" dirty="0">
                <a:solidFill>
                  <a:srgbClr val="C00000"/>
                </a:solidFill>
              </a:rPr>
              <a:t>．反斜杠“</a:t>
            </a:r>
            <a:r>
              <a:rPr lang="en-US" altLang="zh-CN" dirty="0">
                <a:solidFill>
                  <a:srgbClr val="C00000"/>
                </a:solidFill>
              </a:rPr>
              <a:t>\</a:t>
            </a:r>
            <a:r>
              <a:rPr lang="zh-CN" altLang="zh-CN" dirty="0">
                <a:solidFill>
                  <a:srgbClr val="C00000"/>
                </a:solidFill>
              </a:rPr>
              <a:t>”</a:t>
            </a:r>
          </a:p>
          <a:p>
            <a:r>
              <a:rPr lang="en-US" altLang="zh-CN" dirty="0" smtClean="0"/>
              <a:t>         </a:t>
            </a:r>
            <a:r>
              <a:rPr lang="zh-CN" altLang="zh-CN" dirty="0" smtClean="0"/>
              <a:t>反</a:t>
            </a:r>
            <a:r>
              <a:rPr lang="zh-CN" altLang="zh-CN" dirty="0"/>
              <a:t>斜杠在正则表达式里面不能单独使用，甚至在整个</a:t>
            </a:r>
            <a:r>
              <a:rPr lang="en-US" altLang="zh-CN" dirty="0"/>
              <a:t>Python</a:t>
            </a:r>
            <a:r>
              <a:rPr lang="zh-CN" altLang="zh-CN" dirty="0"/>
              <a:t>里都不能单独使用。反斜杠需要和其他的字符配合使用来把特殊符号变成普通符号，把普通符号变成特殊符号。</a:t>
            </a:r>
          </a:p>
        </p:txBody>
      </p:sp>
    </p:spTree>
    <p:extLst>
      <p:ext uri="{BB962C8B-B14F-4D97-AF65-F5344CB8AC3E}">
        <p14:creationId xmlns:p14="http://schemas.microsoft.com/office/powerpoint/2010/main" val="14040873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7492" y="1845734"/>
            <a:ext cx="10749775" cy="4023360"/>
          </a:xfrm>
        </p:spPr>
        <p:txBody>
          <a:bodyPr/>
          <a:lstStyle/>
          <a:p>
            <a:r>
              <a:rPr lang="en-US" altLang="zh-CN" dirty="0" smtClean="0"/>
              <a:t>         </a:t>
            </a:r>
            <a:r>
              <a:rPr lang="zh-CN" altLang="zh-CN" dirty="0" smtClean="0"/>
              <a:t>写入</a:t>
            </a:r>
            <a:r>
              <a:rPr lang="zh-CN" altLang="zh-CN" dirty="0"/>
              <a:t>单个字典：</a:t>
            </a:r>
          </a:p>
          <a:p>
            <a:r>
              <a:rPr lang="zh-CN" altLang="zh-CN" dirty="0">
                <a:solidFill>
                  <a:srgbClr val="0070C0"/>
                </a:solidFill>
              </a:rPr>
              <a:t>writer.writerow(字典) </a:t>
            </a:r>
          </a:p>
          <a:p>
            <a:r>
              <a:rPr lang="en-US" altLang="zh-CN" dirty="0" smtClean="0"/>
              <a:t>         </a:t>
            </a:r>
            <a:r>
              <a:rPr lang="zh-CN" altLang="zh-CN" dirty="0" smtClean="0"/>
              <a:t>代码</a:t>
            </a:r>
            <a:r>
              <a:rPr lang="zh-CN" altLang="zh-CN" dirty="0"/>
              <a:t>如图</a:t>
            </a:r>
            <a:r>
              <a:rPr lang="en-US" altLang="zh-CN" dirty="0"/>
              <a:t>3-23</a:t>
            </a:r>
            <a:r>
              <a:rPr lang="zh-CN" altLang="zh-CN" dirty="0"/>
              <a:t>所示，运行结果如图</a:t>
            </a:r>
            <a:r>
              <a:rPr lang="en-US" altLang="zh-CN" dirty="0"/>
              <a:t>3-24</a:t>
            </a:r>
            <a:r>
              <a:rPr lang="zh-CN" altLang="zh-CN" dirty="0"/>
              <a:t>所示。</a:t>
            </a:r>
            <a:r>
              <a:rPr lang="en-US" altLang="zh-CN" dirty="0"/>
              <a:t>Mac OS</a:t>
            </a:r>
            <a:r>
              <a:rPr lang="zh-CN" altLang="zh-CN" dirty="0"/>
              <a:t>的</a:t>
            </a:r>
            <a:r>
              <a:rPr lang="en-US" altLang="zh-CN" dirty="0"/>
              <a:t>Numbers</a:t>
            </a:r>
            <a:r>
              <a:rPr lang="zh-CN" altLang="zh-CN" dirty="0"/>
              <a:t>显示</a:t>
            </a:r>
            <a:r>
              <a:rPr lang="en-US" altLang="zh-CN" dirty="0"/>
              <a:t>CSV</a:t>
            </a:r>
            <a:r>
              <a:rPr lang="zh-CN" altLang="zh-CN" dirty="0"/>
              <a:t>文件的结果和</a:t>
            </a:r>
            <a:r>
              <a:rPr lang="en-US" altLang="zh-CN" dirty="0"/>
              <a:t>Excel</a:t>
            </a:r>
            <a:r>
              <a:rPr lang="zh-CN" altLang="zh-CN" dirty="0"/>
              <a:t>中显示的结果可能存在差异，但是表格里面的数据应该是一致的。</a:t>
            </a:r>
            <a:r>
              <a:rPr lang="en-US" altLang="zh-CN" dirty="0"/>
              <a:t> </a:t>
            </a:r>
            <a:endParaRPr lang="zh-CN" altLang="zh-CN" dirty="0"/>
          </a:p>
          <a:p>
            <a:endParaRPr lang="zh-CN" altLang="en-US" dirty="0"/>
          </a:p>
        </p:txBody>
      </p:sp>
      <p:pic>
        <p:nvPicPr>
          <p:cNvPr id="4" name="Picture 2" descr="C:\Program Files\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5404" y="4432605"/>
            <a:ext cx="1100023" cy="18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207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991" y="2357670"/>
            <a:ext cx="9264438" cy="27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67909" y="5898324"/>
            <a:ext cx="463460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3-23  </a:t>
            </a:r>
            <a:r>
              <a:rPr lang="zh-CN" altLang="zh-CN" b="1" kern="100" dirty="0">
                <a:latin typeface="Times New Roman" panose="02020603050405020304" pitchFamily="18" charset="0"/>
                <a:ea typeface="方正书宋简体"/>
                <a:cs typeface="Times New Roman" panose="02020603050405020304" pitchFamily="18" charset="0"/>
              </a:rPr>
              <a:t>将包含列表的字典写入到</a:t>
            </a:r>
            <a:r>
              <a:rPr lang="en-US" altLang="zh-CN" b="1" kern="100" dirty="0">
                <a:latin typeface="Times New Roman" panose="02020603050405020304" pitchFamily="18" charset="0"/>
                <a:ea typeface="方正书宋简体"/>
              </a:rPr>
              <a:t>CSV</a:t>
            </a:r>
            <a:r>
              <a:rPr lang="zh-CN" altLang="zh-CN" b="1" kern="100" dirty="0">
                <a:latin typeface="Times New Roman" panose="02020603050405020304" pitchFamily="18" charset="0"/>
                <a:ea typeface="方正书宋简体"/>
                <a:cs typeface="Times New Roman" panose="02020603050405020304" pitchFamily="18" charset="0"/>
              </a:rPr>
              <a:t>文件中</a:t>
            </a:r>
            <a:endParaRPr lang="zh-CN" altLang="en-US" b="1" dirty="0"/>
          </a:p>
        </p:txBody>
      </p:sp>
    </p:spTree>
    <p:extLst>
      <p:ext uri="{BB962C8B-B14F-4D97-AF65-F5344CB8AC3E}">
        <p14:creationId xmlns:p14="http://schemas.microsoft.com/office/powerpoint/2010/main" val="2937041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Image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438" y="1879755"/>
            <a:ext cx="5447781" cy="368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93947" y="5775661"/>
            <a:ext cx="5349541"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3-24  </a:t>
            </a:r>
            <a:r>
              <a:rPr lang="zh-CN" altLang="zh-CN" b="1" kern="100" dirty="0">
                <a:latin typeface="宋体" panose="02010600030101010101" pitchFamily="2" charset="-122"/>
                <a:ea typeface="方正书宋简体"/>
                <a:cs typeface="宋体" panose="02010600030101010101" pitchFamily="2" charset="-122"/>
              </a:rPr>
              <a:t>生成的</a:t>
            </a:r>
            <a:r>
              <a:rPr lang="en-US" altLang="zh-CN" b="1" kern="100" dirty="0">
                <a:latin typeface="Times New Roman" panose="02020603050405020304" pitchFamily="18" charset="0"/>
                <a:ea typeface="方正书宋简体"/>
              </a:rPr>
              <a:t>CSV</a:t>
            </a:r>
            <a:r>
              <a:rPr lang="zh-CN" altLang="zh-CN" b="1" kern="100" dirty="0">
                <a:latin typeface="宋体" panose="02010600030101010101" pitchFamily="2" charset="-122"/>
                <a:ea typeface="方正书宋简体"/>
                <a:cs typeface="宋体" panose="02010600030101010101" pitchFamily="2" charset="-122"/>
              </a:rPr>
              <a:t>文件用</a:t>
            </a:r>
            <a:r>
              <a:rPr lang="en-US" altLang="zh-CN" b="1" kern="100" dirty="0">
                <a:latin typeface="Times New Roman" panose="02020603050405020304" pitchFamily="18" charset="0"/>
                <a:ea typeface="方正书宋简体"/>
              </a:rPr>
              <a:t>Numbers</a:t>
            </a:r>
            <a:r>
              <a:rPr lang="zh-CN" altLang="zh-CN" b="1" kern="100" dirty="0">
                <a:latin typeface="宋体" panose="02010600030101010101" pitchFamily="2" charset="-122"/>
                <a:ea typeface="方正书宋简体"/>
                <a:cs typeface="宋体" panose="02010600030101010101" pitchFamily="2" charset="-122"/>
              </a:rPr>
              <a:t>打开以后的结果</a:t>
            </a:r>
            <a:endParaRPr lang="zh-CN" altLang="en-US" b="1" dirty="0"/>
          </a:p>
        </p:txBody>
      </p:sp>
    </p:spTree>
    <p:extLst>
      <p:ext uri="{BB962C8B-B14F-4D97-AF65-F5344CB8AC3E}">
        <p14:creationId xmlns:p14="http://schemas.microsoft.com/office/powerpoint/2010/main" val="17107019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cs typeface="+mn-cs"/>
              </a:rPr>
              <a:t>3.3  </a:t>
            </a:r>
            <a:r>
              <a:rPr lang="zh-CN" altLang="zh-CN" sz="4000" dirty="0">
                <a:solidFill>
                  <a:srgbClr val="0070C0"/>
                </a:solidFill>
                <a:latin typeface="华文行楷" panose="02010800040101010101" pitchFamily="2" charset="-122"/>
                <a:ea typeface="华文行楷" panose="02010800040101010101" pitchFamily="2" charset="-122"/>
                <a:cs typeface="+mn-cs"/>
              </a:rPr>
              <a:t>阶段案例——半自动爬虫开发</a:t>
            </a:r>
            <a:endParaRPr lang="zh-CN" altLang="en-US" sz="4000" dirty="0">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3891776" y="1845734"/>
            <a:ext cx="7263904" cy="4023360"/>
          </a:xfrm>
        </p:spPr>
        <p:txBody>
          <a:bodyPr/>
          <a:lstStyle/>
          <a:p>
            <a:r>
              <a:rPr lang="en-US" altLang="zh-CN" dirty="0" smtClean="0"/>
              <a:t>         </a:t>
            </a:r>
            <a:r>
              <a:rPr lang="zh-CN" altLang="zh-CN" dirty="0" smtClean="0"/>
              <a:t>所谓</a:t>
            </a:r>
            <a:r>
              <a:rPr lang="zh-CN" altLang="zh-CN" dirty="0"/>
              <a:t>半自动爬虫，顾名思义就是一半手动一</a:t>
            </a:r>
            <a:r>
              <a:rPr lang="zh-CN" altLang="zh-CN" dirty="0" smtClean="0"/>
              <a:t>半自动</a:t>
            </a:r>
            <a:r>
              <a:rPr lang="zh-CN" altLang="en-US" dirty="0" smtClean="0"/>
              <a:t>的</a:t>
            </a:r>
            <a:r>
              <a:rPr lang="zh-CN" altLang="zh-CN" dirty="0" smtClean="0"/>
              <a:t>爬虫</a:t>
            </a:r>
            <a:r>
              <a:rPr lang="zh-CN" altLang="zh-CN" dirty="0"/>
              <a:t>，手动的部分是把网页的源代码复制下来，自动的部分是通过正则表达式把其中的有效信息提取出来。</a:t>
            </a:r>
          </a:p>
          <a:p>
            <a:endParaRPr lang="zh-CN" altLang="en-US" dirty="0"/>
          </a:p>
        </p:txBody>
      </p:sp>
      <p:pic>
        <p:nvPicPr>
          <p:cNvPr id="4" name="Picture 2" descr="C:\Program Files\Microsoft Office\MEDIA\CAGCAT10\j028700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1737359"/>
            <a:ext cx="2682982" cy="46057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701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17407">
                <a:solidFill>
                  <a:srgbClr val="7030A0"/>
                </a:solidFill>
                <a:latin typeface="黑体" panose="02010609060101010101" pitchFamily="49" charset="-122"/>
                <a:ea typeface="黑体" panose="02010609060101010101" pitchFamily="49" charset="-122"/>
                <a:cs typeface="+mn-cs"/>
              </a:rPr>
              <a:t>3.3.1  </a:t>
            </a:r>
            <a:r>
              <a:rPr lang="zh-CN" altLang="en-US" sz="4000" dirty="0" bmk="_Toc500017407">
                <a:solidFill>
                  <a:srgbClr val="7030A0"/>
                </a:solidFill>
                <a:latin typeface="黑体" panose="02010609060101010101" pitchFamily="49" charset="-122"/>
                <a:ea typeface="黑体" panose="02010609060101010101" pitchFamily="49" charset="-122"/>
                <a:cs typeface="+mn-cs"/>
              </a:rPr>
              <a:t>需求分析</a:t>
            </a:r>
            <a:endParaRPr lang="zh-CN" altLang="en-US" sz="4000" dirty="0" bmk="_Toc500017404">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1656812"/>
            <a:ext cx="100584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在百度贴吧中任意寻找一个贴吧并打开一个热门帖子，将帖子的源代码复制下来，并保存为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source.txt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读入这个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source.txt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文件，通过正则表达式获取用户名、发帖内容和发帖时间，并保存为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result.csv</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涉及的知识点如下。</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）在浏览器中查看网站的源代码。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读文本文件。</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）正则表达式的应用。</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）先抓大再抓小的匹配技巧。</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写</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CSV</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文件。</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1494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2073" y="3588017"/>
            <a:ext cx="2430658" cy="24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2582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017408">
                <a:solidFill>
                  <a:srgbClr val="7030A0"/>
                </a:solidFill>
                <a:latin typeface="黑体" panose="02010609060101010101" pitchFamily="49" charset="-122"/>
                <a:ea typeface="黑体" panose="02010609060101010101" pitchFamily="49" charset="-122"/>
                <a:cs typeface="+mn-cs"/>
              </a:rPr>
              <a:t>3.3.2  </a:t>
            </a:r>
            <a:r>
              <a:rPr lang="zh-CN" altLang="en-US" sz="4000" dirty="0" bmk="_Toc500017408">
                <a:solidFill>
                  <a:srgbClr val="7030A0"/>
                </a:solidFill>
                <a:latin typeface="黑体" panose="02010609060101010101" pitchFamily="49" charset="-122"/>
                <a:ea typeface="黑体" panose="02010609060101010101" pitchFamily="49" charset="-122"/>
                <a:cs typeface="+mn-cs"/>
              </a:rPr>
              <a:t>核心代码构建</a:t>
            </a:r>
            <a:endParaRPr lang="zh-CN" altLang="en-US" sz="4000" dirty="0" bmk="_Toc500017407">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524107" y="2539417"/>
            <a:ext cx="607741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8763"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charset="-122"/>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charset="-122"/>
                <a:cs typeface="Times New Roman" panose="02020603050405020304" pitchFamily="18" charset="0"/>
              </a:rPr>
              <a:t>．在浏览器中获取网页的源代码</a:t>
            </a:r>
            <a:endParaRPr kumimoji="0" lang="zh-CN" altLang="en-US"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Chrome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浏览器为例来说明如何查看网页的源代码。在网页上单击鼠标右键，选择“显示网页源代码”命令，如图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32770" name="Image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9205" y="2452523"/>
            <a:ext cx="5160089" cy="324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260426" y="5853719"/>
            <a:ext cx="3954929"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3-25  </a:t>
            </a:r>
            <a:r>
              <a:rPr lang="zh-CN" altLang="zh-CN" b="1" kern="100" dirty="0">
                <a:latin typeface="宋体" panose="02010600030101010101" pitchFamily="2" charset="-122"/>
                <a:ea typeface="方正书宋简体"/>
                <a:cs typeface="宋体" panose="02010600030101010101" pitchFamily="2" charset="-122"/>
              </a:rPr>
              <a:t>选择</a:t>
            </a:r>
            <a:r>
              <a:rPr lang="zh-CN" altLang="zh-CN" b="1" kern="100" dirty="0">
                <a:latin typeface="Times New Roman" panose="02020603050405020304" pitchFamily="18" charset="0"/>
                <a:ea typeface="方正书宋简体"/>
                <a:cs typeface="Times New Roman" panose="02020603050405020304" pitchFamily="18" charset="0"/>
              </a:rPr>
              <a:t>“</a:t>
            </a:r>
            <a:r>
              <a:rPr lang="zh-CN" altLang="zh-CN" b="1" kern="100" dirty="0">
                <a:latin typeface="宋体" panose="02010600030101010101" pitchFamily="2" charset="-122"/>
                <a:ea typeface="方正书宋简体"/>
                <a:cs typeface="宋体" panose="02010600030101010101" pitchFamily="2" charset="-122"/>
              </a:rPr>
              <a:t>显示网页源代码</a:t>
            </a:r>
            <a:r>
              <a:rPr lang="zh-CN" altLang="zh-CN" b="1" kern="100" dirty="0">
                <a:latin typeface="Times New Roman" panose="02020603050405020304" pitchFamily="18" charset="0"/>
                <a:ea typeface="方正书宋简体"/>
                <a:cs typeface="Times New Roman" panose="02020603050405020304" pitchFamily="18" charset="0"/>
              </a:rPr>
              <a:t>”命令</a:t>
            </a:r>
            <a:endParaRPr lang="zh-CN" altLang="en-US" b="1" dirty="0"/>
          </a:p>
        </p:txBody>
      </p:sp>
    </p:spTree>
    <p:extLst>
      <p:ext uri="{BB962C8B-B14F-4D97-AF65-F5344CB8AC3E}">
        <p14:creationId xmlns:p14="http://schemas.microsoft.com/office/powerpoint/2010/main" val="2865426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网页</a:t>
            </a:r>
            <a:r>
              <a:rPr lang="zh-CN" altLang="zh-CN" dirty="0"/>
              <a:t>源代码如图</a:t>
            </a:r>
            <a:r>
              <a:rPr lang="en-US" altLang="zh-CN" dirty="0"/>
              <a:t>3-26</a:t>
            </a:r>
            <a:r>
              <a:rPr lang="zh-CN" altLang="zh-CN" dirty="0"/>
              <a:t>所示。这里可以复制全部的源代码，并粘贴到记事本中。</a:t>
            </a:r>
          </a:p>
          <a:p>
            <a:endParaRPr lang="zh-CN" altLang="en-US" dirty="0"/>
          </a:p>
        </p:txBody>
      </p:sp>
      <p:pic>
        <p:nvPicPr>
          <p:cNvPr id="33794" name="Picture 2" descr="3-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1338" y="2653990"/>
            <a:ext cx="4551137" cy="322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153378" y="5947151"/>
            <a:ext cx="2108269"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3-26  </a:t>
            </a:r>
            <a:r>
              <a:rPr lang="zh-CN" altLang="zh-CN" b="1" kern="100" dirty="0">
                <a:latin typeface="宋体" panose="02010600030101010101" pitchFamily="2" charset="-122"/>
                <a:ea typeface="方正书宋简体"/>
                <a:cs typeface="宋体" panose="02010600030101010101" pitchFamily="2" charset="-122"/>
              </a:rPr>
              <a:t>网页源代码</a:t>
            </a:r>
            <a:endParaRPr lang="zh-CN" altLang="en-US" b="1" dirty="0"/>
          </a:p>
        </p:txBody>
      </p:sp>
    </p:spTree>
    <p:extLst>
      <p:ext uri="{BB962C8B-B14F-4D97-AF65-F5344CB8AC3E}">
        <p14:creationId xmlns:p14="http://schemas.microsoft.com/office/powerpoint/2010/main" val="2127449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377325" cy="4023360"/>
          </a:xfrm>
        </p:spPr>
        <p:txBody>
          <a:bodyPr/>
          <a:lstStyle/>
          <a:p>
            <a:r>
              <a:rPr lang="en-US" altLang="zh-CN" dirty="0">
                <a:solidFill>
                  <a:srgbClr val="C00000"/>
                </a:solidFill>
              </a:rPr>
              <a:t>2</a:t>
            </a:r>
            <a:r>
              <a:rPr lang="zh-CN" altLang="zh-CN" dirty="0">
                <a:solidFill>
                  <a:srgbClr val="C00000"/>
                </a:solidFill>
              </a:rPr>
              <a:t>．获取关键信息</a:t>
            </a:r>
          </a:p>
          <a:p>
            <a:r>
              <a:rPr lang="en-US" altLang="zh-CN" dirty="0" smtClean="0"/>
              <a:t>        </a:t>
            </a:r>
            <a:r>
              <a:rPr lang="zh-CN" altLang="zh-CN" dirty="0" smtClean="0"/>
              <a:t>要</a:t>
            </a:r>
            <a:r>
              <a:rPr lang="zh-CN" altLang="zh-CN" dirty="0"/>
              <a:t>获取网站的关键信息，就需要观察网页源代码的规律</a:t>
            </a:r>
            <a:r>
              <a:rPr lang="zh-CN" altLang="zh-CN" dirty="0" smtClean="0"/>
              <a:t>。</a:t>
            </a:r>
            <a:endParaRPr lang="en-US" altLang="zh-CN" dirty="0" smtClean="0"/>
          </a:p>
          <a:p>
            <a:r>
              <a:rPr lang="en-US" altLang="zh-CN" dirty="0"/>
              <a:t> </a:t>
            </a:r>
            <a:r>
              <a:rPr lang="en-US" altLang="zh-CN" dirty="0" smtClean="0"/>
              <a:t>       </a:t>
            </a:r>
            <a:r>
              <a:rPr lang="zh-CN" altLang="zh-CN" dirty="0" smtClean="0"/>
              <a:t>通过</a:t>
            </a:r>
            <a:r>
              <a:rPr lang="zh-CN" altLang="zh-CN" dirty="0"/>
              <a:t>对比每一层楼的帖子，可以发现规律，即每一层楼都是从“</a:t>
            </a:r>
            <a:r>
              <a:rPr lang="en-US" altLang="zh-CN" dirty="0" smtClean="0"/>
              <a:t>username</a:t>
            </a:r>
            <a:r>
              <a:rPr lang="zh-CN" altLang="zh-CN" dirty="0"/>
              <a:t>”开头的，如图</a:t>
            </a:r>
            <a:r>
              <a:rPr lang="en-US" altLang="zh-CN" dirty="0"/>
              <a:t>3-27</a:t>
            </a:r>
            <a:r>
              <a:rPr lang="zh-CN" altLang="zh-CN" dirty="0"/>
              <a:t>所示。 </a:t>
            </a:r>
          </a:p>
          <a:p>
            <a:endParaRPr lang="zh-CN" altLang="en-US" dirty="0"/>
          </a:p>
        </p:txBody>
      </p:sp>
      <p:pic>
        <p:nvPicPr>
          <p:cNvPr id="34818" name="Picture 2" descr="3-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6295" y="4108025"/>
            <a:ext cx="9245979"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956929" y="5792802"/>
            <a:ext cx="233910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3-27  </a:t>
            </a:r>
            <a:r>
              <a:rPr lang="zh-CN" altLang="zh-CN" b="1" kern="100" dirty="0">
                <a:latin typeface="Times New Roman" panose="02020603050405020304" pitchFamily="18" charset="0"/>
                <a:ea typeface="方正书宋简体"/>
                <a:cs typeface="Times New Roman" panose="02020603050405020304" pitchFamily="18" charset="0"/>
              </a:rPr>
              <a:t>用户名的规律</a:t>
            </a:r>
            <a:endParaRPr lang="zh-CN" altLang="en-US" b="1" dirty="0"/>
          </a:p>
        </p:txBody>
      </p:sp>
    </p:spTree>
    <p:extLst>
      <p:ext uri="{BB962C8B-B14F-4D97-AF65-F5344CB8AC3E}">
        <p14:creationId xmlns:p14="http://schemas.microsoft.com/office/powerpoint/2010/main" val="3653426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先</a:t>
            </a:r>
            <a:r>
              <a:rPr lang="zh-CN" altLang="zh-CN" dirty="0"/>
              <a:t>来看用户名，从图</a:t>
            </a:r>
            <a:r>
              <a:rPr lang="en-US" altLang="zh-CN" dirty="0"/>
              <a:t>3-27</a:t>
            </a:r>
            <a:r>
              <a:rPr lang="zh-CN" altLang="zh-CN" dirty="0"/>
              <a:t>可以看出，用户名符合这样的规律：</a:t>
            </a:r>
          </a:p>
          <a:p>
            <a:r>
              <a:rPr lang="zh-CN" altLang="zh-CN" dirty="0">
                <a:solidFill>
                  <a:srgbClr val="0070C0"/>
                </a:solidFill>
              </a:rPr>
              <a:t>username="(.*?)"</a:t>
            </a:r>
          </a:p>
          <a:p>
            <a:r>
              <a:rPr lang="en-US" altLang="zh-CN" dirty="0" smtClean="0"/>
              <a:t>         </a:t>
            </a:r>
            <a:r>
              <a:rPr lang="zh-CN" altLang="zh-CN" dirty="0" smtClean="0"/>
              <a:t>再来</a:t>
            </a:r>
            <a:r>
              <a:rPr lang="zh-CN" altLang="zh-CN" dirty="0"/>
              <a:t>看发帖内容，从图</a:t>
            </a:r>
            <a:r>
              <a:rPr lang="en-US" altLang="zh-CN" dirty="0"/>
              <a:t>3-28</a:t>
            </a:r>
            <a:r>
              <a:rPr lang="zh-CN" altLang="zh-CN" dirty="0"/>
              <a:t>可以看出，发帖内容符合如下规律：</a:t>
            </a:r>
          </a:p>
          <a:p>
            <a:r>
              <a:rPr lang="zh-CN" altLang="zh-CN" dirty="0">
                <a:solidFill>
                  <a:srgbClr val="0070C0"/>
                </a:solidFill>
              </a:rPr>
              <a:t>d_post_content j_d_post_content "&gt;(.*?)&lt;</a:t>
            </a:r>
          </a:p>
          <a:p>
            <a:endParaRPr lang="zh-CN" altLang="en-US" dirty="0"/>
          </a:p>
        </p:txBody>
      </p:sp>
      <p:pic>
        <p:nvPicPr>
          <p:cNvPr id="35842" name="Imag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3942" y="4704529"/>
            <a:ext cx="8802671" cy="105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10311" y="5869094"/>
            <a:ext cx="25699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3-28  </a:t>
            </a:r>
            <a:r>
              <a:rPr lang="zh-CN" altLang="zh-CN" b="1" kern="100" dirty="0">
                <a:latin typeface="Times New Roman" panose="02020603050405020304" pitchFamily="18" charset="0"/>
                <a:ea typeface="方正书宋简体"/>
                <a:cs typeface="Times New Roman" panose="02020603050405020304" pitchFamily="18" charset="0"/>
              </a:rPr>
              <a:t>发帖内容的规律</a:t>
            </a:r>
            <a:endParaRPr lang="zh-CN" altLang="en-US" b="1" dirty="0"/>
          </a:p>
        </p:txBody>
      </p:sp>
    </p:spTree>
    <p:extLst>
      <p:ext uri="{BB962C8B-B14F-4D97-AF65-F5344CB8AC3E}">
        <p14:creationId xmlns:p14="http://schemas.microsoft.com/office/powerpoint/2010/main" val="2798928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170878" y="2228653"/>
            <a:ext cx="1014761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最后来看发帖时间。请注意，从图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29</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中可以看出，发帖时间需要应用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3.1.3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小节所提到的“括号内和括号外”技巧。由于方框框住的两段内容有着相同的开头字符串，如何把“</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2017-03-18 19:39”</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提取出来，但不要把“</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楼”提取出来？这种情况下，对于正则表达式，应该在括号里面包含一些其他的要素，才能只把时间提取出来。</a:t>
            </a:r>
            <a:endParaRPr kumimoji="0" lang="zh-CN" altLang="en-US"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5839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反</a:t>
            </a:r>
            <a:r>
              <a:rPr lang="zh-CN" altLang="zh-CN" dirty="0"/>
              <a:t>斜杠不仅可以把特殊符号变成普通符号，还可以把普通符号变成特殊符号</a:t>
            </a:r>
            <a:r>
              <a:rPr lang="zh-CN" altLang="zh-CN" dirty="0" smtClean="0"/>
              <a:t>。</a:t>
            </a:r>
            <a:endParaRPr lang="en-US" altLang="zh-CN" dirty="0" smtClean="0"/>
          </a:p>
          <a:p>
            <a:r>
              <a:rPr lang="en-US" altLang="zh-CN" dirty="0"/>
              <a:t> </a:t>
            </a:r>
            <a:r>
              <a:rPr lang="en-US" altLang="zh-CN" dirty="0" smtClean="0"/>
              <a:t>        </a:t>
            </a:r>
            <a:r>
              <a:rPr lang="zh-CN" altLang="zh-CN" dirty="0" smtClean="0"/>
              <a:t>例如</a:t>
            </a:r>
            <a:r>
              <a:rPr lang="zh-CN" altLang="zh-CN" dirty="0"/>
              <a:t>“</a:t>
            </a:r>
            <a:r>
              <a:rPr lang="en-US" altLang="zh-CN" dirty="0"/>
              <a:t>n</a:t>
            </a:r>
            <a:r>
              <a:rPr lang="zh-CN" altLang="zh-CN" dirty="0"/>
              <a:t>”只是一个普通的字母，但是“</a:t>
            </a:r>
            <a:r>
              <a:rPr lang="en-US" altLang="zh-CN" dirty="0"/>
              <a:t>\n</a:t>
            </a:r>
            <a:r>
              <a:rPr lang="zh-CN" altLang="zh-CN" dirty="0"/>
              <a:t>”代表换行符</a:t>
            </a:r>
            <a:r>
              <a:rPr lang="zh-CN" altLang="zh-CN" dirty="0" smtClean="0"/>
              <a:t>。</a:t>
            </a:r>
            <a:endParaRPr lang="en-US" altLang="zh-CN" dirty="0" smtClean="0"/>
          </a:p>
          <a:p>
            <a:r>
              <a:rPr lang="en-US" altLang="zh-CN" dirty="0"/>
              <a:t> </a:t>
            </a:r>
            <a:r>
              <a:rPr lang="en-US" altLang="zh-CN" dirty="0" smtClean="0"/>
              <a:t>        </a:t>
            </a:r>
            <a:r>
              <a:rPr lang="zh-CN" altLang="zh-CN" dirty="0" smtClean="0"/>
              <a:t>在</a:t>
            </a:r>
            <a:r>
              <a:rPr lang="en-US" altLang="zh-CN" dirty="0"/>
              <a:t>Python</a:t>
            </a:r>
            <a:r>
              <a:rPr lang="zh-CN" altLang="zh-CN" dirty="0"/>
              <a:t>开发中，经常遇到的转义字符，如表</a:t>
            </a:r>
            <a:r>
              <a:rPr lang="en-US" altLang="zh-CN" dirty="0"/>
              <a:t>3-1</a:t>
            </a:r>
            <a:r>
              <a:rPr lang="zh-CN" altLang="zh-CN" dirty="0"/>
              <a:t>所示。</a:t>
            </a:r>
          </a:p>
          <a:p>
            <a:endParaRPr lang="zh-CN" altLang="en-US" dirty="0"/>
          </a:p>
        </p:txBody>
      </p:sp>
      <p:pic>
        <p:nvPicPr>
          <p:cNvPr id="4"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3711" y="4181096"/>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3550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Image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737" y="3106389"/>
            <a:ext cx="10189131" cy="138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33336" y="5809115"/>
            <a:ext cx="25699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3-29  </a:t>
            </a:r>
            <a:r>
              <a:rPr lang="zh-CN" altLang="zh-CN" b="1" kern="100" dirty="0">
                <a:latin typeface="Times New Roman" panose="02020603050405020304" pitchFamily="18" charset="0"/>
                <a:ea typeface="方正书宋简体"/>
                <a:cs typeface="Times New Roman" panose="02020603050405020304" pitchFamily="18" charset="0"/>
              </a:rPr>
              <a:t>发帖时间的规律</a:t>
            </a:r>
            <a:endParaRPr lang="zh-CN" altLang="en-US" b="1" dirty="0"/>
          </a:p>
        </p:txBody>
      </p:sp>
    </p:spTree>
    <p:extLst>
      <p:ext uri="{BB962C8B-B14F-4D97-AF65-F5344CB8AC3E}">
        <p14:creationId xmlns:p14="http://schemas.microsoft.com/office/powerpoint/2010/main" val="3525766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由于</a:t>
            </a:r>
            <a:r>
              <a:rPr lang="zh-CN" altLang="zh-CN" dirty="0"/>
              <a:t>发帖时间总是以年开头的，因此可以在括号里面包含“</a:t>
            </a:r>
            <a:r>
              <a:rPr lang="en-US" altLang="zh-CN" dirty="0"/>
              <a:t>2017</a:t>
            </a:r>
            <a:r>
              <a:rPr lang="zh-CN" altLang="zh-CN" dirty="0"/>
              <a:t>”，这样就可以得到正确的年份信息。匹配年份的正则表达式如下：</a:t>
            </a:r>
          </a:p>
          <a:p>
            <a:r>
              <a:rPr lang="zh-CN" altLang="zh-CN" dirty="0">
                <a:solidFill>
                  <a:srgbClr val="0070C0"/>
                </a:solidFill>
              </a:rPr>
              <a:t>tail-info"&gt;(2017.*?)&lt;</a:t>
            </a:r>
          </a:p>
          <a:p>
            <a:endParaRPr lang="zh-CN" altLang="en-US" dirty="0"/>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11464" y="3699509"/>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6399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17409">
                <a:solidFill>
                  <a:srgbClr val="7030A0"/>
                </a:solidFill>
                <a:latin typeface="黑体" panose="02010609060101010101" pitchFamily="49" charset="-122"/>
                <a:ea typeface="黑体" panose="02010609060101010101" pitchFamily="49" charset="-122"/>
                <a:cs typeface="+mn-cs"/>
              </a:rPr>
              <a:t>3.3.3  </a:t>
            </a:r>
            <a:r>
              <a:rPr lang="zh-CN" altLang="en-US" sz="4000" dirty="0" bmk="_Toc500017409">
                <a:solidFill>
                  <a:srgbClr val="7030A0"/>
                </a:solidFill>
                <a:latin typeface="黑体" panose="02010609060101010101" pitchFamily="49" charset="-122"/>
                <a:ea typeface="黑体" panose="02010609060101010101" pitchFamily="49" charset="-122"/>
                <a:cs typeface="+mn-cs"/>
              </a:rPr>
              <a:t>调试与运行</a:t>
            </a:r>
            <a:endParaRPr lang="zh-CN" altLang="en-US" sz="4000" dirty="0" bmk="_Toc500017408">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260088" y="1997612"/>
            <a:ext cx="989559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完整的半自动爬虫代码如图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30</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所示，生成的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CSV</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文件如图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38914" name="Image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7534" y="2999064"/>
            <a:ext cx="5793871" cy="297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386726" y="6018780"/>
            <a:ext cx="326243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3-30  </a:t>
            </a:r>
            <a:r>
              <a:rPr lang="zh-CN" altLang="zh-CN" b="1" kern="100" dirty="0">
                <a:latin typeface="Times New Roman" panose="02020603050405020304" pitchFamily="18" charset="0"/>
                <a:ea typeface="方正书宋简体"/>
                <a:cs typeface="Times New Roman" panose="02020603050405020304" pitchFamily="18" charset="0"/>
              </a:rPr>
              <a:t>完整的半自动爬虫代码</a:t>
            </a:r>
            <a:endParaRPr lang="zh-CN" altLang="en-US" b="1" dirty="0"/>
          </a:p>
        </p:txBody>
      </p:sp>
    </p:spTree>
    <p:extLst>
      <p:ext uri="{BB962C8B-B14F-4D97-AF65-F5344CB8AC3E}">
        <p14:creationId xmlns:p14="http://schemas.microsoft.com/office/powerpoint/2010/main" val="7663306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3-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2282" y="1967376"/>
            <a:ext cx="6584754" cy="38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98124" y="5920627"/>
            <a:ext cx="3018775" cy="369332"/>
          </a:xfrm>
          <a:prstGeom prst="rect">
            <a:avLst/>
          </a:prstGeom>
        </p:spPr>
        <p:txBody>
          <a:bodyPr wrap="none">
            <a:spAutoFit/>
          </a:bodyPr>
          <a:lstStyle/>
          <a:p>
            <a:r>
              <a:rPr lang="zh-CN" altLang="zh-CN" b="1" kern="100" dirty="0">
                <a:latin typeface="宋体" panose="02010600030101010101" pitchFamily="2" charset="-122"/>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3-31  </a:t>
            </a:r>
            <a:r>
              <a:rPr lang="zh-CN" altLang="zh-CN" b="1" kern="100" dirty="0">
                <a:latin typeface="宋体" panose="02010600030101010101" pitchFamily="2" charset="-122"/>
                <a:ea typeface="方正书宋简体"/>
                <a:cs typeface="宋体" panose="02010600030101010101" pitchFamily="2" charset="-122"/>
              </a:rPr>
              <a:t>爬虫生成的</a:t>
            </a:r>
            <a:r>
              <a:rPr lang="en-US" altLang="zh-CN" b="1" kern="100" dirty="0">
                <a:latin typeface="Times New Roman" panose="02020603050405020304" pitchFamily="18" charset="0"/>
                <a:ea typeface="方正书宋简体"/>
              </a:rPr>
              <a:t>CSV</a:t>
            </a:r>
            <a:r>
              <a:rPr lang="zh-CN" altLang="zh-CN" b="1" kern="100" dirty="0">
                <a:latin typeface="宋体" panose="02010600030101010101" pitchFamily="2" charset="-122"/>
                <a:ea typeface="方正书宋简体"/>
                <a:cs typeface="宋体" panose="02010600030101010101" pitchFamily="2" charset="-122"/>
              </a:rPr>
              <a:t>文件</a:t>
            </a:r>
            <a:endParaRPr lang="zh-CN" altLang="en-US" b="1" dirty="0"/>
          </a:p>
        </p:txBody>
      </p:sp>
    </p:spTree>
    <p:extLst>
      <p:ext uri="{BB962C8B-B14F-4D97-AF65-F5344CB8AC3E}">
        <p14:creationId xmlns:p14="http://schemas.microsoft.com/office/powerpoint/2010/main" val="3531284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7976" y="1849506"/>
            <a:ext cx="4635713" cy="394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419621" y="5976383"/>
            <a:ext cx="395492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3-32  </a:t>
            </a:r>
            <a:r>
              <a:rPr lang="zh-CN" altLang="zh-CN" b="1" kern="100" dirty="0">
                <a:latin typeface="Times New Roman" panose="02020603050405020304" pitchFamily="18" charset="0"/>
                <a:ea typeface="方正书宋简体"/>
                <a:cs typeface="Times New Roman" panose="02020603050405020304" pitchFamily="18" charset="0"/>
              </a:rPr>
              <a:t>把帖子的每一层楼看作一个块</a:t>
            </a:r>
            <a:endParaRPr lang="zh-CN" altLang="en-US" b="1" dirty="0"/>
          </a:p>
        </p:txBody>
      </p:sp>
    </p:spTree>
    <p:extLst>
      <p:ext uri="{BB962C8B-B14F-4D97-AF65-F5344CB8AC3E}">
        <p14:creationId xmlns:p14="http://schemas.microsoft.com/office/powerpoint/2010/main" val="30452900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2247177"/>
            <a:ext cx="5247764" cy="4023360"/>
          </a:xfrm>
        </p:spPr>
        <p:txBody>
          <a:bodyPr/>
          <a:lstStyle/>
          <a:p>
            <a:r>
              <a:rPr lang="en-US" altLang="zh-CN" dirty="0" smtClean="0"/>
              <a:t>         </a:t>
            </a:r>
            <a:r>
              <a:rPr lang="zh-CN" altLang="zh-CN" dirty="0" smtClean="0"/>
              <a:t>开始</a:t>
            </a:r>
            <a:r>
              <a:rPr lang="zh-CN" altLang="zh-CN" dirty="0"/>
              <a:t>和结束标志如图</a:t>
            </a:r>
            <a:r>
              <a:rPr lang="en-US" altLang="zh-CN" dirty="0"/>
              <a:t>3-33</a:t>
            </a:r>
            <a:r>
              <a:rPr lang="zh-CN" altLang="zh-CN" dirty="0"/>
              <a:t>所示。</a:t>
            </a:r>
          </a:p>
          <a:p>
            <a:r>
              <a:rPr lang="en-US" altLang="zh-CN" dirty="0" smtClean="0"/>
              <a:t>         </a:t>
            </a:r>
            <a:r>
              <a:rPr lang="zh-CN" altLang="zh-CN" dirty="0" smtClean="0"/>
              <a:t>对</a:t>
            </a:r>
            <a:r>
              <a:rPr lang="zh-CN" altLang="zh-CN" dirty="0"/>
              <a:t>原来的代码进行修改，可以得到逻辑更加合理的新代码，如图</a:t>
            </a:r>
            <a:r>
              <a:rPr lang="en-US" altLang="zh-CN" dirty="0"/>
              <a:t>3-34</a:t>
            </a:r>
            <a:r>
              <a:rPr lang="zh-CN" altLang="zh-CN" dirty="0"/>
              <a:t>所示。</a:t>
            </a:r>
          </a:p>
          <a:p>
            <a:endParaRPr lang="zh-CN" altLang="en-US" dirty="0"/>
          </a:p>
        </p:txBody>
      </p:sp>
      <p:pic>
        <p:nvPicPr>
          <p:cNvPr id="40963" name="Picture 3" descr="3-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2116" y="2017980"/>
            <a:ext cx="4442986" cy="375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047964" y="6011843"/>
            <a:ext cx="34932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3-33  </a:t>
            </a:r>
            <a:r>
              <a:rPr lang="zh-CN" altLang="zh-CN" b="1" kern="100" dirty="0">
                <a:latin typeface="Times New Roman" panose="02020603050405020304" pitchFamily="18" charset="0"/>
                <a:ea typeface="方正书宋简体"/>
                <a:cs typeface="Times New Roman" panose="02020603050405020304" pitchFamily="18" charset="0"/>
              </a:rPr>
              <a:t>一层楼的开始和结束标志</a:t>
            </a:r>
            <a:endParaRPr lang="zh-CN" altLang="en-US" b="1" dirty="0"/>
          </a:p>
        </p:txBody>
      </p:sp>
    </p:spTree>
    <p:extLst>
      <p:ext uri="{BB962C8B-B14F-4D97-AF65-F5344CB8AC3E}">
        <p14:creationId xmlns:p14="http://schemas.microsoft.com/office/powerpoint/2010/main" val="31673805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3-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8683" y="2180837"/>
            <a:ext cx="9000982" cy="337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97676" y="5898324"/>
            <a:ext cx="395492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3-34  </a:t>
            </a:r>
            <a:r>
              <a:rPr lang="zh-CN" altLang="zh-CN" b="1" kern="100" dirty="0">
                <a:latin typeface="Times New Roman" panose="02020603050405020304" pitchFamily="18" charset="0"/>
                <a:ea typeface="方正书宋简体"/>
                <a:cs typeface="Times New Roman" panose="02020603050405020304" pitchFamily="18" charset="0"/>
              </a:rPr>
              <a:t>更合乎逻辑的半自动爬虫代码</a:t>
            </a:r>
            <a:endParaRPr lang="zh-CN" altLang="en-US" b="1" dirty="0"/>
          </a:p>
        </p:txBody>
      </p:sp>
    </p:spTree>
    <p:extLst>
      <p:ext uri="{BB962C8B-B14F-4D97-AF65-F5344CB8AC3E}">
        <p14:creationId xmlns:p14="http://schemas.microsoft.com/office/powerpoint/2010/main" val="27119654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cs typeface="+mn-cs"/>
              </a:rPr>
              <a:t>3.4  </a:t>
            </a:r>
            <a:r>
              <a:rPr lang="zh-CN" altLang="zh-CN" sz="4000" dirty="0">
                <a:solidFill>
                  <a:srgbClr val="0070C0"/>
                </a:solidFill>
                <a:latin typeface="华文行楷" panose="02010800040101010101" pitchFamily="2" charset="-122"/>
                <a:ea typeface="华文行楷" panose="02010800040101010101" pitchFamily="2" charset="-122"/>
                <a:cs typeface="+mn-cs"/>
              </a:rPr>
              <a:t>本章小结</a:t>
            </a:r>
            <a:endParaRPr lang="zh-CN" altLang="en-US" sz="4000" dirty="0">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724829" y="1845734"/>
            <a:ext cx="10430851" cy="4023360"/>
          </a:xfrm>
        </p:spPr>
        <p:txBody>
          <a:bodyPr>
            <a:normAutofit/>
          </a:bodyPr>
          <a:lstStyle/>
          <a:p>
            <a:r>
              <a:rPr lang="en-US" altLang="zh-CN" dirty="0" smtClean="0"/>
              <a:t>         </a:t>
            </a:r>
            <a:r>
              <a:rPr lang="zh-CN" altLang="zh-CN" dirty="0" smtClean="0"/>
              <a:t>本章</a:t>
            </a:r>
            <a:r>
              <a:rPr lang="zh-CN" altLang="zh-CN" dirty="0"/>
              <a:t>主要讲到了正则表达式和</a:t>
            </a:r>
            <a:r>
              <a:rPr lang="en-US" altLang="zh-CN" dirty="0"/>
              <a:t>Python</a:t>
            </a:r>
            <a:r>
              <a:rPr lang="zh-CN" altLang="zh-CN" dirty="0"/>
              <a:t>的文件操作。</a:t>
            </a:r>
            <a:r>
              <a:rPr lang="en-US" altLang="zh-CN" dirty="0"/>
              <a:t> </a:t>
            </a:r>
            <a:endParaRPr lang="zh-CN" altLang="zh-CN" dirty="0"/>
          </a:p>
          <a:p>
            <a:r>
              <a:rPr lang="en-US" altLang="zh-CN" dirty="0" smtClean="0"/>
              <a:t>         </a:t>
            </a:r>
            <a:r>
              <a:rPr lang="zh-CN" altLang="zh-CN" dirty="0" smtClean="0"/>
              <a:t>正则表达式</a:t>
            </a:r>
            <a:r>
              <a:rPr lang="zh-CN" altLang="zh-CN" dirty="0"/>
              <a:t>用来在一大段文字中提取需要的内容，用得最多的组合是“</a:t>
            </a:r>
            <a:r>
              <a:rPr lang="en-US" altLang="zh-CN" dirty="0"/>
              <a:t>(.*?)</a:t>
            </a:r>
            <a:r>
              <a:rPr lang="zh-CN" altLang="zh-CN" dirty="0"/>
              <a:t>”。这个组合可以解决绝大多数的目标提取问题</a:t>
            </a:r>
            <a:r>
              <a:rPr lang="zh-CN" altLang="zh-CN" dirty="0" smtClean="0"/>
              <a:t>。</a:t>
            </a:r>
            <a:endParaRPr lang="en-US" altLang="zh-CN" dirty="0" smtClean="0"/>
          </a:p>
          <a:p>
            <a:r>
              <a:rPr lang="en-US" altLang="zh-CN" dirty="0" smtClean="0"/>
              <a:t>         </a:t>
            </a:r>
            <a:r>
              <a:rPr lang="zh-CN" altLang="zh-CN" dirty="0" smtClean="0"/>
              <a:t>使用</a:t>
            </a:r>
            <a:r>
              <a:rPr lang="en-US" altLang="zh-CN" dirty="0"/>
              <a:t>Python</a:t>
            </a:r>
            <a:r>
              <a:rPr lang="zh-CN" altLang="zh-CN" dirty="0"/>
              <a:t>读</a:t>
            </a:r>
            <a:r>
              <a:rPr lang="en-US" altLang="zh-CN" dirty="0"/>
              <a:t>/</a:t>
            </a:r>
            <a:r>
              <a:rPr lang="zh-CN" altLang="zh-CN" dirty="0"/>
              <a:t>写文本文件和</a:t>
            </a:r>
            <a:r>
              <a:rPr lang="en-US" altLang="zh-CN" dirty="0"/>
              <a:t>CSV</a:t>
            </a:r>
            <a:r>
              <a:rPr lang="zh-CN" altLang="zh-CN" dirty="0"/>
              <a:t>文件都需要先把文件打开，在</a:t>
            </a:r>
            <a:r>
              <a:rPr lang="en-US" altLang="zh-CN" dirty="0"/>
              <a:t>Python </a:t>
            </a:r>
            <a:r>
              <a:rPr lang="zh-CN" altLang="zh-CN" dirty="0"/>
              <a:t>中使用</a:t>
            </a:r>
            <a:r>
              <a:rPr lang="en-US" altLang="zh-CN" dirty="0"/>
              <a:t>open</a:t>
            </a:r>
            <a:r>
              <a:rPr lang="zh-CN" altLang="zh-CN" dirty="0"/>
              <a:t>这个关键字来打开文件。在</a:t>
            </a:r>
            <a:r>
              <a:rPr lang="en-US" altLang="zh-CN" dirty="0"/>
              <a:t>Python</a:t>
            </a:r>
            <a:r>
              <a:rPr lang="zh-CN" altLang="zh-CN" dirty="0"/>
              <a:t>中，使用</a:t>
            </a:r>
            <a:r>
              <a:rPr lang="en-US" altLang="zh-CN" dirty="0"/>
              <a:t>CSV</a:t>
            </a:r>
            <a:r>
              <a:rPr lang="zh-CN" altLang="zh-CN" dirty="0"/>
              <a:t>这个内置的模块可以非常方便地把</a:t>
            </a:r>
            <a:r>
              <a:rPr lang="en-US" altLang="zh-CN" dirty="0"/>
              <a:t>CSV</a:t>
            </a:r>
            <a:r>
              <a:rPr lang="zh-CN" altLang="zh-CN" dirty="0"/>
              <a:t>文件转换成</a:t>
            </a:r>
            <a:r>
              <a:rPr lang="en-US" altLang="zh-CN" dirty="0"/>
              <a:t>Python</a:t>
            </a:r>
            <a:r>
              <a:rPr lang="zh-CN" altLang="zh-CN" dirty="0"/>
              <a:t>的字典，或者把</a:t>
            </a:r>
            <a:r>
              <a:rPr lang="en-US" altLang="zh-CN" dirty="0"/>
              <a:t>Python</a:t>
            </a:r>
            <a:r>
              <a:rPr lang="zh-CN" altLang="zh-CN" dirty="0"/>
              <a:t>的字典转换为</a:t>
            </a:r>
            <a:r>
              <a:rPr lang="en-US" altLang="zh-CN" dirty="0"/>
              <a:t>CSV</a:t>
            </a:r>
            <a:r>
              <a:rPr lang="zh-CN" altLang="zh-CN" dirty="0"/>
              <a:t>文件。</a:t>
            </a:r>
          </a:p>
          <a:p>
            <a:r>
              <a:rPr lang="en-US" altLang="zh-CN" dirty="0" smtClean="0"/>
              <a:t> </a:t>
            </a:r>
            <a:endParaRPr lang="zh-CN" altLang="zh-CN" dirty="0"/>
          </a:p>
          <a:p>
            <a:endParaRPr lang="zh-CN" altLang="en-US" dirty="0"/>
          </a:p>
        </p:txBody>
      </p:sp>
    </p:spTree>
    <p:extLst>
      <p:ext uri="{BB962C8B-B14F-4D97-AF65-F5344CB8AC3E}">
        <p14:creationId xmlns:p14="http://schemas.microsoft.com/office/powerpoint/2010/main" val="24967889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cs typeface="+mn-cs"/>
              </a:rPr>
              <a:t>3.5  </a:t>
            </a:r>
            <a:r>
              <a:rPr lang="zh-CN" altLang="zh-CN" sz="4000" dirty="0">
                <a:solidFill>
                  <a:srgbClr val="0070C0"/>
                </a:solidFill>
                <a:latin typeface="华文行楷" panose="02010800040101010101" pitchFamily="2" charset="-122"/>
                <a:ea typeface="华文行楷" panose="02010800040101010101" pitchFamily="2" charset="-122"/>
                <a:cs typeface="+mn-cs"/>
              </a:rPr>
              <a:t>动手实践</a:t>
            </a:r>
            <a:endParaRPr lang="zh-CN" altLang="en-US" sz="4000" dirty="0">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百度贴吧中寻找一个自己喜欢的贴吧，将其中一篇热门帖子的每层楼的发帖人、发帖内容和发帖时间抓取下来。 </a:t>
            </a:r>
          </a:p>
          <a:p>
            <a:endParaRPr lang="zh-CN" altLang="en-US" dirty="0"/>
          </a:p>
        </p:txBody>
      </p:sp>
      <p:sp>
        <p:nvSpPr>
          <p:cNvPr id="4" name="矩形 2"/>
          <p:cNvSpPr/>
          <p:nvPr/>
        </p:nvSpPr>
        <p:spPr>
          <a:xfrm>
            <a:off x="8594252" y="3691054"/>
            <a:ext cx="2561427" cy="2357304"/>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blipFill dpi="0" rotWithShape="1">
            <a:blip r:embed="rId2"/>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Tree>
    <p:extLst>
      <p:ext uri="{BB962C8B-B14F-4D97-AF65-F5344CB8AC3E}">
        <p14:creationId xmlns:p14="http://schemas.microsoft.com/office/powerpoint/2010/main" val="2660911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943002021"/>
              </p:ext>
            </p:extLst>
          </p:nvPr>
        </p:nvGraphicFramePr>
        <p:xfrm>
          <a:off x="2231690" y="3401123"/>
          <a:ext cx="7849011" cy="959003"/>
        </p:xfrm>
        <a:graphic>
          <a:graphicData uri="http://schemas.openxmlformats.org/drawingml/2006/table">
            <a:tbl>
              <a:tblPr>
                <a:tableStyleId>{5C22544A-7EE6-4342-B048-85BDC9FD1C3A}</a:tableStyleId>
              </a:tblPr>
              <a:tblGrid>
                <a:gridCol w="3924044">
                  <a:extLst>
                    <a:ext uri="{9D8B030D-6E8A-4147-A177-3AD203B41FA5}">
                      <a16:colId xmlns:a16="http://schemas.microsoft.com/office/drawing/2014/main" val="20000"/>
                    </a:ext>
                  </a:extLst>
                </a:gridCol>
                <a:gridCol w="3924967">
                  <a:extLst>
                    <a:ext uri="{9D8B030D-6E8A-4147-A177-3AD203B41FA5}">
                      <a16:colId xmlns:a16="http://schemas.microsoft.com/office/drawing/2014/main" val="20001"/>
                    </a:ext>
                  </a:extLst>
                </a:gridCol>
              </a:tblGrid>
              <a:tr h="308563">
                <a:tc>
                  <a:txBody>
                    <a:bodyPr/>
                    <a:lstStyle/>
                    <a:p>
                      <a:pPr algn="ctr">
                        <a:lnSpc>
                          <a:spcPts val="1365"/>
                        </a:lnSpc>
                        <a:spcAft>
                          <a:spcPts val="0"/>
                        </a:spcAft>
                      </a:pPr>
                      <a:r>
                        <a:rPr lang="zh-CN" sz="1600" b="1" kern="100" dirty="0">
                          <a:effectLst/>
                        </a:rPr>
                        <a:t>转义字符</a:t>
                      </a:r>
                      <a:endParaRPr lang="zh-CN" sz="1600" b="1" kern="100" dirty="0">
                        <a:effectLst/>
                        <a:latin typeface="方正兰亭中黑简体"/>
                        <a:cs typeface="Times New Roman" panose="02020603050405020304" pitchFamily="18" charset="0"/>
                      </a:endParaRPr>
                    </a:p>
                  </a:txBody>
                  <a:tcPr marL="12700" marR="17780" marT="17780" marB="17780" anchor="ctr">
                    <a:solidFill>
                      <a:schemeClr val="accent2"/>
                    </a:solidFill>
                  </a:tcPr>
                </a:tc>
                <a:tc>
                  <a:txBody>
                    <a:bodyPr/>
                    <a:lstStyle/>
                    <a:p>
                      <a:pPr algn="ctr">
                        <a:lnSpc>
                          <a:spcPts val="1365"/>
                        </a:lnSpc>
                        <a:spcAft>
                          <a:spcPts val="0"/>
                        </a:spcAft>
                      </a:pPr>
                      <a:r>
                        <a:rPr lang="zh-CN" sz="1600" b="1" kern="100">
                          <a:effectLst/>
                        </a:rPr>
                        <a:t>意义</a:t>
                      </a:r>
                      <a:endParaRPr lang="zh-CN" sz="1600" b="1" kern="100">
                        <a:effectLst/>
                        <a:latin typeface="方正兰亭中黑简体"/>
                        <a:cs typeface="Times New Roman" panose="02020603050405020304" pitchFamily="18" charset="0"/>
                      </a:endParaRPr>
                    </a:p>
                  </a:txBody>
                  <a:tcPr marL="17145" marR="17780" marT="17780" marB="17780" anchor="ctr">
                    <a:solidFill>
                      <a:schemeClr val="accent2"/>
                    </a:solidFill>
                  </a:tcPr>
                </a:tc>
                <a:extLst>
                  <a:ext uri="{0D108BD9-81ED-4DB2-BD59-A6C34878D82A}">
                    <a16:rowId xmlns:a16="http://schemas.microsoft.com/office/drawing/2014/main" val="10000"/>
                  </a:ext>
                </a:extLst>
              </a:tr>
              <a:tr h="325220">
                <a:tc>
                  <a:txBody>
                    <a:bodyPr/>
                    <a:lstStyle/>
                    <a:p>
                      <a:pPr algn="ctr">
                        <a:lnSpc>
                          <a:spcPts val="1400"/>
                        </a:lnSpc>
                        <a:spcAft>
                          <a:spcPts val="0"/>
                        </a:spcAft>
                      </a:pPr>
                      <a:r>
                        <a:rPr lang="en-US" sz="1600" b="1" kern="100" dirty="0">
                          <a:effectLst/>
                        </a:rPr>
                        <a:t>\n</a:t>
                      </a:r>
                      <a:endParaRPr lang="zh-CN" sz="1600" b="1" kern="100" dirty="0">
                        <a:effectLst/>
                        <a:latin typeface="Times New Roman" panose="02020603050405020304" pitchFamily="18" charset="0"/>
                        <a:ea typeface="方正兰亭刊宋简体"/>
                      </a:endParaRPr>
                    </a:p>
                  </a:txBody>
                  <a:tcPr marL="12700" marR="17780" marT="17780" marB="17780" anchor="ctr">
                    <a:solidFill>
                      <a:schemeClr val="accent1"/>
                    </a:solidFill>
                  </a:tcPr>
                </a:tc>
                <a:tc>
                  <a:txBody>
                    <a:bodyPr/>
                    <a:lstStyle/>
                    <a:p>
                      <a:pPr algn="ctr">
                        <a:lnSpc>
                          <a:spcPts val="1400"/>
                        </a:lnSpc>
                        <a:spcAft>
                          <a:spcPts val="0"/>
                        </a:spcAft>
                      </a:pPr>
                      <a:r>
                        <a:rPr lang="zh-CN" sz="1600" b="1" kern="100">
                          <a:effectLst/>
                        </a:rPr>
                        <a:t>换行符</a:t>
                      </a:r>
                      <a:endParaRPr lang="zh-CN" sz="1600" b="1" kern="100">
                        <a:effectLst/>
                        <a:latin typeface="Times New Roman" panose="02020603050405020304" pitchFamily="18" charset="0"/>
                        <a:ea typeface="方正兰亭刊宋简体"/>
                      </a:endParaRPr>
                    </a:p>
                  </a:txBody>
                  <a:tcPr marL="17145" marR="17780" marT="17780" marB="17780" anchor="ctr">
                    <a:solidFill>
                      <a:schemeClr val="accent1"/>
                    </a:solidFill>
                  </a:tcPr>
                </a:tc>
                <a:extLst>
                  <a:ext uri="{0D108BD9-81ED-4DB2-BD59-A6C34878D82A}">
                    <a16:rowId xmlns:a16="http://schemas.microsoft.com/office/drawing/2014/main" val="10001"/>
                  </a:ext>
                </a:extLst>
              </a:tr>
              <a:tr h="325220">
                <a:tc>
                  <a:txBody>
                    <a:bodyPr/>
                    <a:lstStyle/>
                    <a:p>
                      <a:pPr algn="ctr">
                        <a:lnSpc>
                          <a:spcPts val="1400"/>
                        </a:lnSpc>
                        <a:spcAft>
                          <a:spcPts val="0"/>
                        </a:spcAft>
                      </a:pPr>
                      <a:r>
                        <a:rPr lang="en-US" sz="1600" b="1" kern="100" dirty="0">
                          <a:effectLst/>
                        </a:rPr>
                        <a:t>\t</a:t>
                      </a:r>
                      <a:endParaRPr lang="zh-CN" sz="1600" b="1" kern="100" dirty="0">
                        <a:effectLst/>
                        <a:latin typeface="Times New Roman" panose="02020603050405020304" pitchFamily="18" charset="0"/>
                        <a:ea typeface="方正兰亭刊宋简体"/>
                      </a:endParaRPr>
                    </a:p>
                  </a:txBody>
                  <a:tcPr marL="12700" marR="17780" marT="17780" marB="17780" anchor="ctr">
                    <a:solidFill>
                      <a:schemeClr val="accent1"/>
                    </a:solidFill>
                  </a:tcPr>
                </a:tc>
                <a:tc>
                  <a:txBody>
                    <a:bodyPr/>
                    <a:lstStyle/>
                    <a:p>
                      <a:pPr algn="ctr">
                        <a:lnSpc>
                          <a:spcPts val="1400"/>
                        </a:lnSpc>
                        <a:spcAft>
                          <a:spcPts val="0"/>
                        </a:spcAft>
                      </a:pPr>
                      <a:r>
                        <a:rPr lang="zh-CN" sz="1600" b="1" kern="100" dirty="0">
                          <a:effectLst/>
                        </a:rPr>
                        <a:t>制表符</a:t>
                      </a:r>
                      <a:endParaRPr lang="zh-CN" sz="1600" b="1" kern="100" dirty="0">
                        <a:effectLst/>
                        <a:latin typeface="Times New Roman" panose="02020603050405020304" pitchFamily="18" charset="0"/>
                        <a:ea typeface="方正兰亭刊宋简体"/>
                      </a:endParaRPr>
                    </a:p>
                  </a:txBody>
                  <a:tcPr marL="17145" marR="17780" marT="17780" marB="17780" anchor="ctr">
                    <a:solidFill>
                      <a:schemeClr val="accent1"/>
                    </a:solidFill>
                  </a:tcP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344544390"/>
              </p:ext>
            </p:extLst>
          </p:nvPr>
        </p:nvGraphicFramePr>
        <p:xfrm>
          <a:off x="2230244" y="4371277"/>
          <a:ext cx="7850457" cy="1683835"/>
        </p:xfrm>
        <a:graphic>
          <a:graphicData uri="http://schemas.openxmlformats.org/drawingml/2006/table">
            <a:tbl>
              <a:tblPr>
                <a:tableStyleId>{5C22544A-7EE6-4342-B048-85BDC9FD1C3A}</a:tableStyleId>
              </a:tblPr>
              <a:tblGrid>
                <a:gridCol w="3924767">
                  <a:extLst>
                    <a:ext uri="{9D8B030D-6E8A-4147-A177-3AD203B41FA5}">
                      <a16:colId xmlns:a16="http://schemas.microsoft.com/office/drawing/2014/main" val="20000"/>
                    </a:ext>
                  </a:extLst>
                </a:gridCol>
                <a:gridCol w="3925690">
                  <a:extLst>
                    <a:ext uri="{9D8B030D-6E8A-4147-A177-3AD203B41FA5}">
                      <a16:colId xmlns:a16="http://schemas.microsoft.com/office/drawing/2014/main" val="20001"/>
                    </a:ext>
                  </a:extLst>
                </a:gridCol>
              </a:tblGrid>
              <a:tr h="333511">
                <a:tc>
                  <a:txBody>
                    <a:bodyPr/>
                    <a:lstStyle/>
                    <a:p>
                      <a:pPr algn="ctr">
                        <a:lnSpc>
                          <a:spcPts val="1365"/>
                        </a:lnSpc>
                        <a:spcAft>
                          <a:spcPts val="0"/>
                        </a:spcAft>
                      </a:pPr>
                      <a:r>
                        <a:rPr lang="en-US" sz="1600" b="1" kern="100" dirty="0">
                          <a:effectLst/>
                        </a:rPr>
                        <a:t>\\</a:t>
                      </a:r>
                      <a:endParaRPr lang="zh-CN" sz="1600" b="1" kern="100" dirty="0">
                        <a:effectLst/>
                        <a:latin typeface="方正兰亭中黑简体"/>
                        <a:cs typeface="Times New Roman" panose="02020603050405020304" pitchFamily="18" charset="0"/>
                      </a:endParaRPr>
                    </a:p>
                  </a:txBody>
                  <a:tcPr marL="12700" marR="17780" marT="17780" marB="17780" anchor="ctr">
                    <a:solidFill>
                      <a:schemeClr val="accent1"/>
                    </a:solidFill>
                  </a:tcPr>
                </a:tc>
                <a:tc>
                  <a:txBody>
                    <a:bodyPr/>
                    <a:lstStyle/>
                    <a:p>
                      <a:pPr algn="ctr">
                        <a:lnSpc>
                          <a:spcPts val="1365"/>
                        </a:lnSpc>
                        <a:spcAft>
                          <a:spcPts val="0"/>
                        </a:spcAft>
                      </a:pPr>
                      <a:r>
                        <a:rPr lang="zh-CN" sz="1600" b="1" kern="100" dirty="0">
                          <a:effectLst/>
                        </a:rPr>
                        <a:t>普通的反斜杠</a:t>
                      </a:r>
                      <a:endParaRPr lang="zh-CN" sz="1600" b="1" kern="100" dirty="0">
                        <a:effectLst/>
                        <a:latin typeface="方正兰亭中黑简体"/>
                        <a:cs typeface="Times New Roman" panose="02020603050405020304" pitchFamily="18" charset="0"/>
                      </a:endParaRPr>
                    </a:p>
                  </a:txBody>
                  <a:tcPr marL="17145" marR="17780" marT="17780" marB="17780" anchor="ctr">
                    <a:solidFill>
                      <a:schemeClr val="accent1"/>
                    </a:solidFill>
                  </a:tcPr>
                </a:tc>
                <a:extLst>
                  <a:ext uri="{0D108BD9-81ED-4DB2-BD59-A6C34878D82A}">
                    <a16:rowId xmlns:a16="http://schemas.microsoft.com/office/drawing/2014/main" val="10000"/>
                  </a:ext>
                </a:extLst>
              </a:tr>
              <a:tr h="337581">
                <a:tc>
                  <a:txBody>
                    <a:bodyPr/>
                    <a:lstStyle/>
                    <a:p>
                      <a:pPr algn="ctr">
                        <a:lnSpc>
                          <a:spcPts val="1400"/>
                        </a:lnSpc>
                        <a:spcAft>
                          <a:spcPts val="0"/>
                        </a:spcAft>
                      </a:pPr>
                      <a:r>
                        <a:rPr lang="en-US" sz="1600" b="1" kern="100">
                          <a:effectLst/>
                        </a:rPr>
                        <a:t>\'</a:t>
                      </a:r>
                      <a:endParaRPr lang="zh-CN" sz="1600" b="1" kern="100">
                        <a:effectLst/>
                        <a:latin typeface="Times New Roman" panose="02020603050405020304" pitchFamily="18" charset="0"/>
                        <a:ea typeface="方正兰亭刊宋简体"/>
                      </a:endParaRPr>
                    </a:p>
                  </a:txBody>
                  <a:tcPr marL="12700" marR="17780" marT="17780" marB="17780" anchor="ctr">
                    <a:solidFill>
                      <a:schemeClr val="accent1"/>
                    </a:solidFill>
                  </a:tcPr>
                </a:tc>
                <a:tc>
                  <a:txBody>
                    <a:bodyPr/>
                    <a:lstStyle/>
                    <a:p>
                      <a:pPr algn="ctr">
                        <a:lnSpc>
                          <a:spcPts val="1400"/>
                        </a:lnSpc>
                        <a:spcAft>
                          <a:spcPts val="0"/>
                        </a:spcAft>
                      </a:pPr>
                      <a:r>
                        <a:rPr lang="zh-CN" sz="1600" b="1" kern="100" dirty="0">
                          <a:effectLst/>
                        </a:rPr>
                        <a:t>单引号</a:t>
                      </a:r>
                      <a:endParaRPr lang="zh-CN" sz="1600" b="1" kern="100" dirty="0">
                        <a:effectLst/>
                        <a:latin typeface="Times New Roman" panose="02020603050405020304" pitchFamily="18" charset="0"/>
                        <a:ea typeface="方正兰亭刊宋简体"/>
                      </a:endParaRPr>
                    </a:p>
                  </a:txBody>
                  <a:tcPr marL="17145" marR="17780" marT="17780" marB="17780" anchor="ctr">
                    <a:solidFill>
                      <a:schemeClr val="accent1"/>
                    </a:solidFill>
                  </a:tcPr>
                </a:tc>
                <a:extLst>
                  <a:ext uri="{0D108BD9-81ED-4DB2-BD59-A6C34878D82A}">
                    <a16:rowId xmlns:a16="http://schemas.microsoft.com/office/drawing/2014/main" val="10001"/>
                  </a:ext>
                </a:extLst>
              </a:tr>
              <a:tr h="337581">
                <a:tc>
                  <a:txBody>
                    <a:bodyPr/>
                    <a:lstStyle/>
                    <a:p>
                      <a:pPr algn="ctr">
                        <a:lnSpc>
                          <a:spcPts val="1400"/>
                        </a:lnSpc>
                        <a:spcAft>
                          <a:spcPts val="0"/>
                        </a:spcAft>
                      </a:pPr>
                      <a:r>
                        <a:rPr lang="en-US" sz="1600" b="1" kern="100" dirty="0">
                          <a:effectLst/>
                        </a:rPr>
                        <a:t>\"</a:t>
                      </a:r>
                      <a:endParaRPr lang="zh-CN" sz="1600" b="1" kern="100" dirty="0">
                        <a:effectLst/>
                        <a:latin typeface="Times New Roman" panose="02020603050405020304" pitchFamily="18" charset="0"/>
                        <a:ea typeface="方正兰亭刊宋简体"/>
                      </a:endParaRPr>
                    </a:p>
                  </a:txBody>
                  <a:tcPr marL="12700" marR="17780" marT="17780" marB="17780" anchor="ctr">
                    <a:solidFill>
                      <a:schemeClr val="accent1"/>
                    </a:solidFill>
                  </a:tcPr>
                </a:tc>
                <a:tc>
                  <a:txBody>
                    <a:bodyPr/>
                    <a:lstStyle/>
                    <a:p>
                      <a:pPr algn="ctr">
                        <a:lnSpc>
                          <a:spcPts val="1400"/>
                        </a:lnSpc>
                        <a:spcAft>
                          <a:spcPts val="0"/>
                        </a:spcAft>
                      </a:pPr>
                      <a:r>
                        <a:rPr lang="zh-CN" sz="1600" b="1" kern="100" dirty="0">
                          <a:effectLst/>
                        </a:rPr>
                        <a:t>双引号</a:t>
                      </a:r>
                      <a:endParaRPr lang="zh-CN" sz="1600" b="1" kern="100" dirty="0">
                        <a:effectLst/>
                        <a:latin typeface="Times New Roman" panose="02020603050405020304" pitchFamily="18" charset="0"/>
                        <a:ea typeface="方正兰亭刊宋简体"/>
                      </a:endParaRPr>
                    </a:p>
                  </a:txBody>
                  <a:tcPr marL="17145" marR="17780" marT="17780" marB="17780" anchor="ctr">
                    <a:solidFill>
                      <a:schemeClr val="accent1"/>
                    </a:solidFill>
                  </a:tcPr>
                </a:tc>
                <a:extLst>
                  <a:ext uri="{0D108BD9-81ED-4DB2-BD59-A6C34878D82A}">
                    <a16:rowId xmlns:a16="http://schemas.microsoft.com/office/drawing/2014/main" val="10002"/>
                  </a:ext>
                </a:extLst>
              </a:tr>
              <a:tr h="337581">
                <a:tc>
                  <a:txBody>
                    <a:bodyPr/>
                    <a:lstStyle/>
                    <a:p>
                      <a:pPr algn="ctr">
                        <a:lnSpc>
                          <a:spcPts val="1400"/>
                        </a:lnSpc>
                        <a:spcAft>
                          <a:spcPts val="0"/>
                        </a:spcAft>
                      </a:pPr>
                      <a:r>
                        <a:rPr lang="en-US" sz="1600" b="1" kern="100" dirty="0">
                          <a:effectLst/>
                        </a:rPr>
                        <a:t>\d</a:t>
                      </a:r>
                      <a:endParaRPr lang="zh-CN" sz="1600" b="1" kern="100" dirty="0">
                        <a:effectLst/>
                        <a:latin typeface="Times New Roman" panose="02020603050405020304" pitchFamily="18" charset="0"/>
                        <a:ea typeface="方正兰亭刊宋简体"/>
                      </a:endParaRPr>
                    </a:p>
                  </a:txBody>
                  <a:tcPr marL="12700" marR="17780" marT="17780" marB="17780" anchor="ctr">
                    <a:solidFill>
                      <a:schemeClr val="accent1"/>
                    </a:solidFill>
                  </a:tcPr>
                </a:tc>
                <a:tc>
                  <a:txBody>
                    <a:bodyPr/>
                    <a:lstStyle/>
                    <a:p>
                      <a:pPr algn="ctr">
                        <a:lnSpc>
                          <a:spcPts val="1400"/>
                        </a:lnSpc>
                        <a:spcAft>
                          <a:spcPts val="0"/>
                        </a:spcAft>
                      </a:pPr>
                      <a:r>
                        <a:rPr lang="zh-CN" sz="1600" b="1" kern="100" dirty="0">
                          <a:effectLst/>
                        </a:rPr>
                        <a:t>数字</a:t>
                      </a:r>
                      <a:endParaRPr lang="zh-CN" sz="1600" b="1" kern="100" dirty="0">
                        <a:effectLst/>
                        <a:latin typeface="Times New Roman" panose="02020603050405020304" pitchFamily="18" charset="0"/>
                        <a:ea typeface="方正兰亭刊宋简体"/>
                      </a:endParaRPr>
                    </a:p>
                  </a:txBody>
                  <a:tcPr marL="17145" marR="17780" marT="17780" marB="17780" anchor="ctr">
                    <a:solidFill>
                      <a:schemeClr val="accent1"/>
                    </a:solidFill>
                  </a:tcPr>
                </a:tc>
                <a:extLst>
                  <a:ext uri="{0D108BD9-81ED-4DB2-BD59-A6C34878D82A}">
                    <a16:rowId xmlns:a16="http://schemas.microsoft.com/office/drawing/2014/main" val="10003"/>
                  </a:ext>
                </a:extLst>
              </a:tr>
              <a:tr h="337581">
                <a:tc>
                  <a:txBody>
                    <a:bodyPr/>
                    <a:lstStyle/>
                    <a:p>
                      <a:pPr algn="ctr">
                        <a:lnSpc>
                          <a:spcPts val="1400"/>
                        </a:lnSpc>
                        <a:spcAft>
                          <a:spcPts val="0"/>
                        </a:spcAft>
                      </a:pPr>
                      <a:r>
                        <a:rPr lang="en-US" sz="1600" b="1" kern="100" dirty="0">
                          <a:effectLst/>
                        </a:rPr>
                        <a:t> </a:t>
                      </a:r>
                      <a:endParaRPr lang="zh-CN" sz="1600" b="1" kern="100" dirty="0">
                        <a:effectLst/>
                        <a:latin typeface="Times New Roman" panose="02020603050405020304" pitchFamily="18" charset="0"/>
                        <a:ea typeface="方正兰亭刊宋简体"/>
                      </a:endParaRPr>
                    </a:p>
                  </a:txBody>
                  <a:tcPr marL="12700" marR="17780" marT="17780" marB="17780" anchor="ctr">
                    <a:solidFill>
                      <a:schemeClr val="accent1"/>
                    </a:solidFill>
                  </a:tcPr>
                </a:tc>
                <a:tc>
                  <a:txBody>
                    <a:bodyPr/>
                    <a:lstStyle/>
                    <a:p>
                      <a:pPr algn="ctr">
                        <a:lnSpc>
                          <a:spcPts val="1400"/>
                        </a:lnSpc>
                        <a:spcAft>
                          <a:spcPts val="0"/>
                        </a:spcAft>
                      </a:pPr>
                      <a:r>
                        <a:rPr lang="en-US" sz="1600" b="1" kern="100" dirty="0">
                          <a:effectLst/>
                        </a:rPr>
                        <a:t> </a:t>
                      </a:r>
                      <a:endParaRPr lang="zh-CN" sz="1600" b="1" kern="100" dirty="0">
                        <a:effectLst/>
                        <a:latin typeface="Times New Roman" panose="02020603050405020304" pitchFamily="18" charset="0"/>
                        <a:ea typeface="方正兰亭刊宋简体"/>
                      </a:endParaRPr>
                    </a:p>
                  </a:txBody>
                  <a:tcPr marL="17145" marR="17780" marT="17780" marB="17780" anchor="ctr">
                    <a:solidFill>
                      <a:schemeClr val="accent1"/>
                    </a:solidFill>
                  </a:tcPr>
                </a:tc>
                <a:extLst>
                  <a:ext uri="{0D108BD9-81ED-4DB2-BD59-A6C34878D82A}">
                    <a16:rowId xmlns:a16="http://schemas.microsoft.com/office/drawing/2014/main" val="10004"/>
                  </a:ext>
                </a:extLst>
              </a:tr>
            </a:tbl>
          </a:graphicData>
        </a:graphic>
      </p:graphicFrame>
      <p:sp>
        <p:nvSpPr>
          <p:cNvPr id="6" name="Rectangle 1"/>
          <p:cNvSpPr>
            <a:spLocks noChangeArrowheads="1"/>
          </p:cNvSpPr>
          <p:nvPr/>
        </p:nvSpPr>
        <p:spPr bwMode="auto">
          <a:xfrm>
            <a:off x="932498" y="215836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4879892" y="2921554"/>
            <a:ext cx="245451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表</a:t>
            </a:r>
            <a:r>
              <a:rPr lang="en-US" altLang="zh-CN" b="1" kern="100" dirty="0">
                <a:latin typeface="Times New Roman" panose="02020603050405020304" pitchFamily="18" charset="0"/>
                <a:ea typeface="方正书宋简体"/>
              </a:rPr>
              <a:t>3-1  </a:t>
            </a:r>
            <a:r>
              <a:rPr lang="zh-CN" altLang="zh-CN" b="1" kern="100" dirty="0">
                <a:latin typeface="Times New Roman" panose="02020603050405020304" pitchFamily="18" charset="0"/>
                <a:ea typeface="方正书宋简体"/>
                <a:cs typeface="Times New Roman" panose="02020603050405020304" pitchFamily="18" charset="0"/>
              </a:rPr>
              <a:t>常见的转义字符</a:t>
            </a:r>
            <a:endParaRPr lang="zh-CN" altLang="en-US" b="1" dirty="0"/>
          </a:p>
        </p:txBody>
      </p:sp>
    </p:spTree>
    <p:extLst>
      <p:ext uri="{BB962C8B-B14F-4D97-AF65-F5344CB8AC3E}">
        <p14:creationId xmlns:p14="http://schemas.microsoft.com/office/powerpoint/2010/main" val="165002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143149" cy="4023360"/>
          </a:xfrm>
        </p:spPr>
        <p:txBody>
          <a:bodyPr/>
          <a:lstStyle/>
          <a:p>
            <a:r>
              <a:rPr lang="en-US" altLang="zh-CN" dirty="0">
                <a:solidFill>
                  <a:srgbClr val="C00000"/>
                </a:solidFill>
              </a:rPr>
              <a:t>5</a:t>
            </a:r>
            <a:r>
              <a:rPr lang="zh-CN" altLang="zh-CN" dirty="0">
                <a:solidFill>
                  <a:srgbClr val="C00000"/>
                </a:solidFill>
              </a:rPr>
              <a:t>．数字“</a:t>
            </a:r>
            <a:r>
              <a:rPr lang="en-US" altLang="zh-CN" dirty="0">
                <a:solidFill>
                  <a:srgbClr val="C00000"/>
                </a:solidFill>
              </a:rPr>
              <a:t>\d</a:t>
            </a:r>
            <a:r>
              <a:rPr lang="zh-CN" altLang="zh-CN" dirty="0">
                <a:solidFill>
                  <a:srgbClr val="C00000"/>
                </a:solidFill>
              </a:rPr>
              <a:t>”</a:t>
            </a:r>
          </a:p>
          <a:p>
            <a:r>
              <a:rPr lang="en-US" altLang="zh-CN" dirty="0" smtClean="0"/>
              <a:t>         </a:t>
            </a:r>
            <a:r>
              <a:rPr lang="zh-CN" altLang="zh-CN" dirty="0" smtClean="0"/>
              <a:t>正则表达式</a:t>
            </a:r>
            <a:r>
              <a:rPr lang="zh-CN" altLang="zh-CN" dirty="0"/>
              <a:t>里面使用“</a:t>
            </a:r>
            <a:r>
              <a:rPr lang="en-US" altLang="zh-CN" dirty="0"/>
              <a:t>\d</a:t>
            </a:r>
            <a:r>
              <a:rPr lang="zh-CN" altLang="zh-CN" dirty="0"/>
              <a:t>”来表示一位数字。为什么要用字母</a:t>
            </a:r>
            <a:r>
              <a:rPr lang="en-US" altLang="zh-CN" dirty="0"/>
              <a:t>d</a:t>
            </a:r>
            <a:r>
              <a:rPr lang="zh-CN" altLang="zh-CN" dirty="0"/>
              <a:t>呢？因为</a:t>
            </a:r>
            <a:r>
              <a:rPr lang="en-US" altLang="zh-CN" dirty="0"/>
              <a:t>d</a:t>
            </a:r>
            <a:r>
              <a:rPr lang="zh-CN" altLang="zh-CN" dirty="0"/>
              <a:t>是英文“</a:t>
            </a:r>
            <a:r>
              <a:rPr lang="en-US" altLang="zh-CN" dirty="0" smtClean="0"/>
              <a:t>digit</a:t>
            </a:r>
            <a:r>
              <a:rPr lang="zh-CN" altLang="zh-CN" dirty="0" smtClean="0"/>
              <a:t>（</a:t>
            </a:r>
            <a:r>
              <a:rPr lang="zh-CN" altLang="zh-CN" dirty="0"/>
              <a:t>数字）”的首字母。</a:t>
            </a:r>
            <a:r>
              <a:rPr lang="en-US" altLang="zh-CN" dirty="0"/>
              <a:t> </a:t>
            </a:r>
            <a:endParaRPr lang="zh-CN" altLang="zh-CN" dirty="0"/>
          </a:p>
          <a:p>
            <a:r>
              <a:rPr lang="en-US" altLang="zh-CN" dirty="0" smtClean="0"/>
              <a:t>         </a:t>
            </a:r>
            <a:r>
              <a:rPr lang="zh-CN" altLang="zh-CN" dirty="0" smtClean="0"/>
              <a:t>再次</a:t>
            </a:r>
            <a:r>
              <a:rPr lang="zh-CN" altLang="zh-CN" dirty="0"/>
              <a:t>强调一下，“</a:t>
            </a:r>
            <a:r>
              <a:rPr lang="en-US" altLang="zh-CN" dirty="0"/>
              <a:t>\d</a:t>
            </a:r>
            <a:r>
              <a:rPr lang="zh-CN" altLang="zh-CN" dirty="0"/>
              <a:t>”虽然是由反斜杠和字母</a:t>
            </a:r>
            <a:r>
              <a:rPr lang="en-US" altLang="zh-CN" dirty="0"/>
              <a:t>d</a:t>
            </a:r>
            <a:r>
              <a:rPr lang="zh-CN" altLang="zh-CN" dirty="0"/>
              <a:t>构成的，但是要把“</a:t>
            </a:r>
            <a:r>
              <a:rPr lang="en-US" altLang="zh-CN" dirty="0"/>
              <a:t>\d</a:t>
            </a:r>
            <a:r>
              <a:rPr lang="zh-CN" altLang="zh-CN" dirty="0"/>
              <a:t>”看成一个正则表达式符号整体。</a:t>
            </a:r>
            <a:r>
              <a:rPr lang="en-US" altLang="zh-CN" dirty="0"/>
              <a:t> </a:t>
            </a:r>
            <a:endParaRPr lang="zh-CN" altLang="zh-CN" dirty="0"/>
          </a:p>
          <a:p>
            <a:r>
              <a:rPr lang="en-US" altLang="zh-CN" dirty="0">
                <a:solidFill>
                  <a:srgbClr val="C00000"/>
                </a:solidFill>
              </a:rPr>
              <a:t>6</a:t>
            </a:r>
            <a:r>
              <a:rPr lang="zh-CN" altLang="zh-CN" dirty="0">
                <a:solidFill>
                  <a:srgbClr val="C00000"/>
                </a:solidFill>
              </a:rPr>
              <a:t>．小括号“</a:t>
            </a:r>
            <a:r>
              <a:rPr lang="en-US" altLang="zh-CN" dirty="0">
                <a:solidFill>
                  <a:srgbClr val="C00000"/>
                </a:solidFill>
              </a:rPr>
              <a:t>()</a:t>
            </a:r>
            <a:r>
              <a:rPr lang="zh-CN" altLang="zh-CN" dirty="0">
                <a:solidFill>
                  <a:srgbClr val="C00000"/>
                </a:solidFill>
              </a:rPr>
              <a:t>”</a:t>
            </a:r>
          </a:p>
          <a:p>
            <a:r>
              <a:rPr lang="en-US" altLang="zh-CN" dirty="0" smtClean="0"/>
              <a:t>         </a:t>
            </a:r>
            <a:r>
              <a:rPr lang="zh-CN" altLang="zh-CN" dirty="0" smtClean="0"/>
              <a:t>小括号</a:t>
            </a:r>
            <a:r>
              <a:rPr lang="zh-CN" altLang="zh-CN" dirty="0"/>
              <a:t>可以把括号里面的内容提取出来。</a:t>
            </a:r>
          </a:p>
          <a:p>
            <a:endParaRPr lang="zh-CN" altLang="en-US" dirty="0"/>
          </a:p>
        </p:txBody>
      </p:sp>
    </p:spTree>
    <p:extLst>
      <p:ext uri="{BB962C8B-B14F-4D97-AF65-F5344CB8AC3E}">
        <p14:creationId xmlns:p14="http://schemas.microsoft.com/office/powerpoint/2010/main" val="3078040167"/>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800</TotalTime>
  <Words>4814</Words>
  <Application>Microsoft Office PowerPoint</Application>
  <PresentationFormat>宽屏</PresentationFormat>
  <Paragraphs>268</Paragraphs>
  <Slides>78</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78</vt:i4>
      </vt:variant>
    </vt:vector>
  </HeadingPairs>
  <TitlesOfParts>
    <vt:vector size="94" baseType="lpstr">
      <vt:lpstr>Blackadder ITC</vt:lpstr>
      <vt:lpstr>Gungsuh</vt:lpstr>
      <vt:lpstr>方正兰亭黑简体</vt:lpstr>
      <vt:lpstr>方正兰亭刊宋简体</vt:lpstr>
      <vt:lpstr>方正兰亭中黑简体</vt:lpstr>
      <vt:lpstr>方正书宋简体</vt:lpstr>
      <vt:lpstr>黑体</vt:lpstr>
      <vt:lpstr>华文行楷</vt:lpstr>
      <vt:lpstr>华文新魏</vt:lpstr>
      <vt:lpstr>宋体</vt:lpstr>
      <vt:lpstr>Arial</vt:lpstr>
      <vt:lpstr>Calibri</vt:lpstr>
      <vt:lpstr>Calibri Light</vt:lpstr>
      <vt:lpstr>Times New Roman</vt:lpstr>
      <vt:lpstr>Wingdings</vt:lpstr>
      <vt:lpstr>回顾</vt:lpstr>
      <vt:lpstr>    Python  Crawler Development </vt:lpstr>
      <vt:lpstr>第3章  正则表达式与文件操作</vt:lpstr>
      <vt:lpstr>PowerPoint 演示文稿</vt:lpstr>
      <vt:lpstr>3.1  正则表达式</vt:lpstr>
      <vt:lpstr>3.1.1  正则表达式的基本符号</vt:lpstr>
      <vt:lpstr>PowerPoint 演示文稿</vt:lpstr>
      <vt:lpstr>PowerPoint 演示文稿</vt:lpstr>
      <vt:lpstr>PowerPoint 演示文稿</vt:lpstr>
      <vt:lpstr>PowerPoint 演示文稿</vt:lpstr>
      <vt:lpstr>3.1.2  在Python中使用正则表达式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3.1.3  正则表达式提取技巧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Python文件操作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3.2.2  使用Python读/写CSV文件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阶段案例——半自动爬虫开发</vt:lpstr>
      <vt:lpstr>3.3.1  需求分析</vt:lpstr>
      <vt:lpstr>3.3.2  核心代码构建</vt:lpstr>
      <vt:lpstr>PowerPoint 演示文稿</vt:lpstr>
      <vt:lpstr>PowerPoint 演示文稿</vt:lpstr>
      <vt:lpstr>PowerPoint 演示文稿</vt:lpstr>
      <vt:lpstr>PowerPoint 演示文稿</vt:lpstr>
      <vt:lpstr>PowerPoint 演示文稿</vt:lpstr>
      <vt:lpstr>PowerPoint 演示文稿</vt:lpstr>
      <vt:lpstr>3.3.3  调试与运行</vt:lpstr>
      <vt:lpstr>PowerPoint 演示文稿</vt:lpstr>
      <vt:lpstr>PowerPoint 演示文稿</vt:lpstr>
      <vt:lpstr>PowerPoint 演示文稿</vt:lpstr>
      <vt:lpstr>PowerPoint 演示文稿</vt:lpstr>
      <vt:lpstr>3.4  本章小结</vt:lpstr>
      <vt:lpstr>3.5  动手实践</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Bill Ion</cp:lastModifiedBy>
  <cp:revision>61</cp:revision>
  <dcterms:created xsi:type="dcterms:W3CDTF">2018-11-05T02:15:35Z</dcterms:created>
  <dcterms:modified xsi:type="dcterms:W3CDTF">2018-11-19T14:43:43Z</dcterms:modified>
</cp:coreProperties>
</file>